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1"/>
  </p:notesMasterIdLst>
  <p:sldIdLst>
    <p:sldId id="1076" r:id="rId2"/>
    <p:sldId id="975" r:id="rId3"/>
    <p:sldId id="1099" r:id="rId4"/>
    <p:sldId id="1100" r:id="rId5"/>
    <p:sldId id="1946" r:id="rId6"/>
    <p:sldId id="1935" r:id="rId7"/>
    <p:sldId id="1937" r:id="rId8"/>
    <p:sldId id="1936" r:id="rId9"/>
    <p:sldId id="1938" r:id="rId10"/>
    <p:sldId id="1917" r:id="rId11"/>
    <p:sldId id="1954" r:id="rId12"/>
    <p:sldId id="401" r:id="rId13"/>
    <p:sldId id="1933" r:id="rId14"/>
    <p:sldId id="1949" r:id="rId15"/>
    <p:sldId id="1916" r:id="rId16"/>
    <p:sldId id="1958" r:id="rId17"/>
    <p:sldId id="1951" r:id="rId18"/>
    <p:sldId id="1959" r:id="rId19"/>
    <p:sldId id="1956" r:id="rId20"/>
    <p:sldId id="1957" r:id="rId21"/>
    <p:sldId id="1947" r:id="rId22"/>
    <p:sldId id="1952" r:id="rId23"/>
    <p:sldId id="1948" r:id="rId24"/>
    <p:sldId id="1953" r:id="rId25"/>
    <p:sldId id="1945" r:id="rId26"/>
    <p:sldId id="291" r:id="rId27"/>
    <p:sldId id="1955" r:id="rId28"/>
    <p:sldId id="282" r:id="rId29"/>
    <p:sldId id="1960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C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1" autoAdjust="0"/>
    <p:restoredTop sz="91905" autoAdjust="0"/>
  </p:normalViewPr>
  <p:slideViewPr>
    <p:cSldViewPr snapToGrid="0">
      <p:cViewPr varScale="1">
        <p:scale>
          <a:sx n="111" d="100"/>
          <a:sy n="111" d="100"/>
        </p:scale>
        <p:origin x="97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1EC26-80DF-4080-8092-702920FD0A2C}" type="datetimeFigureOut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9F62A-75F8-43B1-9891-852B2E2376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055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62 years old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9F62A-75F8-43B1-9891-852B2E23766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01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EB6AB-2BD7-478B-A171-2006E0C7CA2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31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9F62A-75F8-43B1-9891-852B2E23766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1961F2-8034-4411-B0B9-509B549F7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6D2A2F-B787-4920-9C3A-EC5AB9246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7F031E-9EA2-453F-AA64-E9560241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EB01-1865-534B-900B-E91C71947B19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2AC4CE-2151-45C9-B034-8891BDF0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1757D7-DED8-46D2-8573-99F9DBAA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93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FA877-6FBF-4962-8D16-407E4612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683CA8-0509-467D-88AE-474F4BE42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8EDEFD-91D8-4D5A-BE58-C89599CF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3D8E-223F-3041-B3FA-E8BA8D0F215F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44C316-D22F-4AB8-B789-7103127E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17B312-8763-4C42-87F5-DE7DC06B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15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FC99C2-0F5B-4CAA-BA9D-973ED205E6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051AF19-5A1E-403D-8186-7DA219BC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08A997-ED4C-447F-884E-75B24E78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9081-7A34-AE42-8D08-224DB20AA5EF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5133B9-6192-433A-8AAF-86816832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27C123-D48C-473F-BEC4-4E1A8FEF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64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D22B18-43A3-43A6-96A8-1397EB34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ACE16F-7139-4DB5-BBDD-7949ADD43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8F8BC9-2E49-48D9-A829-1DD34C03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279-B909-3346-8E50-FBB855F6C22D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C4A843-C101-41D1-919F-70760291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AAF5D8-5781-4935-B144-E0059A18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68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C5DFB5-A5DB-4EAD-AE82-5735B3C2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E271B7-20A2-478A-963D-4CF48E77D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AC2E95-23CC-460D-97C1-E4998FA0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3BF85-51A5-D647-A20C-5EEEEFD8D4D8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7AB46F-D115-4D81-95F9-1EAAF289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89C368-B340-4DD8-8822-1962EC5B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83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E2C1F7-D2AA-46B3-B892-AB099A90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035F8B-584B-4BCB-BA1F-7E59916B7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BE0811-9FC0-4BA5-83C4-56EB5C12A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4E0212-9B37-4111-8C7D-60C5D0CA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1FE3D-6F4E-D248-B003-75AD850E66BB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1664A3-6079-462C-9511-185B9FEC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906006-3A88-4254-86A8-62E246FC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30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1C408-FA18-4E57-AD6E-67F68F0B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8D9D3B-118A-46D2-B2D6-C3D239590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61448B-EA6E-44CA-9A5A-C70215F9E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BFB33C7-B749-499A-A116-7D23A3272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095702-E566-4C07-985B-130E454AC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B6FB9F8-0C12-49A5-ADD9-B2F0421F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A4E-35A8-B54B-9CFB-5CF37B549D9E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B57F803-4564-4953-804F-FEF410B8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4FE4AB7-C3E5-4DE7-90C7-82C800095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68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A02141-5761-463F-820A-0305C7AE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1D1674-46E5-4F46-8BC4-426FD686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818D-1BAB-9E46-84DB-BEF9B190CD6C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06C725A-938A-4E77-8A95-8C6E640F6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15BFC0-24D1-4074-AE0A-E601640B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87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C17D97-87EA-4E75-9998-C6056285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1045-8CCE-294E-8620-CB8F5660E2B1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8FAADF-5023-48A4-8CF7-2901438D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4E93DC-97D6-4034-9857-C6C3291B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54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635C95-FD76-4EF9-9A86-20A8902D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25266-2302-40CF-84A4-809BD745D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F8ED34-2114-46FE-812F-52061F442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F4BA3F-5A61-4D7B-A1A4-42F7F173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32901-E3F2-574D-A58B-A1E91D97E842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DE8E3E2-FE1C-4769-B45D-59ED8186F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D5AC048-3155-4711-9398-FC3E375DB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39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96CBB-32F7-4727-BC14-26821E11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741326-2667-402E-AEAF-59A0687D0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7AD2C89-B45B-4A2D-8603-A97407C16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B009D2-3A69-4A9C-BD45-3D3CA666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EE35-2447-0545-9658-8294EDE4DFEE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0D0D46-5835-458F-86AF-B17F4E7A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03B9A0-71CE-4CA7-9DC0-02479267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8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B6D1BF9-2CBE-4C5D-AB2C-C8985EF2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24B78-D876-4018-A3D1-5539A55F0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C081D2-7F42-49CA-B74E-B8AD066E0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D6979-B127-534B-A938-A17B11822F35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0D93CE-BF70-4FD5-88DF-14F0ED6BC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3DF1D0-1202-45D6-BF92-B86DAB8B7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9F10B-4071-4370-A3B2-E45D85694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5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DB6CE1-C3CD-40EC-9EB1-0FF6005FA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325" y="1599406"/>
            <a:ext cx="9869347" cy="2387600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Using Bi-directional Long Short-Term Memory Recurrent Neural Network (Bi-LSTM RNN) to predict Elderly fall</a:t>
            </a:r>
            <a:endParaRPr lang="zh-TW" altLang="en-US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ECCF4A-4549-48D9-8976-B75D16CA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293059"/>
            <a:ext cx="9144000" cy="1655762"/>
          </a:xfrm>
        </p:spPr>
        <p:txBody>
          <a:bodyPr/>
          <a:lstStyle/>
          <a:p>
            <a:r>
              <a:rPr lang="en-US" altLang="zh-TW" dirty="0"/>
              <a:t>Tai-Jung Chen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8D7763-08DE-A84A-B8D1-27E8DE7E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848B-9685-194F-A130-458AB8DE6174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6A37472-072A-B641-B561-E62B339E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28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BC8D83C-1585-2646-BC90-8A64572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Data Description</a:t>
            </a:r>
            <a:endParaRPr lang="zh-TW" altLang="en-US" b="1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1B8D5CD-7F05-0A4A-A993-21F40636B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CA80396-B276-1B4E-A7C2-739EA7548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6D93-DF44-C243-8E40-DAEDCDAA8674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D9F44D-5CC3-8444-9657-2AC70C53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416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95BA2-FEC9-734E-BFB5-F3EDA4C3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 Framework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D1712D-C4D2-9247-AD34-20FF18F90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279-B909-3346-8E50-FBB855F6C22D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F27D49-FE83-5946-A246-67D73759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6" name="內容版面配置區 4" descr="一張含有 文字, 室內 的圖片&#10;&#10;自動產生的描述">
            <a:extLst>
              <a:ext uri="{FF2B5EF4-FFF2-40B4-BE49-F238E27FC236}">
                <a16:creationId xmlns:a16="http://schemas.microsoft.com/office/drawing/2014/main" id="{9497269C-B0B3-1F4F-B184-D42617C0D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4607103" cy="2583496"/>
          </a:xfr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9791711B-C8E4-0A42-8271-C20F6A50E3C6}"/>
              </a:ext>
            </a:extLst>
          </p:cNvPr>
          <p:cNvSpPr/>
          <p:nvPr/>
        </p:nvSpPr>
        <p:spPr>
          <a:xfrm>
            <a:off x="2958957" y="2609636"/>
            <a:ext cx="811659" cy="5959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A62FA4-3E3A-FC4E-B31B-06AAFFFE1203}"/>
              </a:ext>
            </a:extLst>
          </p:cNvPr>
          <p:cNvSpPr/>
          <p:nvPr/>
        </p:nvSpPr>
        <p:spPr>
          <a:xfrm>
            <a:off x="6494939" y="2244804"/>
            <a:ext cx="1503395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TUG test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010FBD-730D-C34C-8D52-98659032E32D}"/>
              </a:ext>
            </a:extLst>
          </p:cNvPr>
          <p:cNvSpPr/>
          <p:nvPr/>
        </p:nvSpPr>
        <p:spPr>
          <a:xfrm>
            <a:off x="9047970" y="2244804"/>
            <a:ext cx="1503395" cy="13255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SFBBS</a:t>
            </a:r>
            <a:endParaRPr kumimoji="1" lang="zh-TW" altLang="en-US" dirty="0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FAC3FF8F-A3AF-7B47-B035-F43D06CCC4CC}"/>
              </a:ext>
            </a:extLst>
          </p:cNvPr>
          <p:cNvSpPr/>
          <p:nvPr/>
        </p:nvSpPr>
        <p:spPr>
          <a:xfrm>
            <a:off x="5699051" y="2609636"/>
            <a:ext cx="595423" cy="372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B61E513F-516E-B149-8A08-4243233A6463}"/>
              </a:ext>
            </a:extLst>
          </p:cNvPr>
          <p:cNvSpPr/>
          <p:nvPr/>
        </p:nvSpPr>
        <p:spPr>
          <a:xfrm>
            <a:off x="8225440" y="2614957"/>
            <a:ext cx="595423" cy="37280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97F5D3-3CE3-CA40-9BBF-EBB5F939385A}"/>
              </a:ext>
            </a:extLst>
          </p:cNvPr>
          <p:cNvSpPr txBox="1"/>
          <p:nvPr/>
        </p:nvSpPr>
        <p:spPr>
          <a:xfrm>
            <a:off x="5518534" y="4374830"/>
            <a:ext cx="345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accent1"/>
                </a:solidFill>
              </a:rPr>
              <a:t>Use sensor to record the signal</a:t>
            </a:r>
            <a:endParaRPr kumimoji="1" lang="zh-TW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CA73E0-E369-3B42-946B-6E76EA795FE2}"/>
              </a:ext>
            </a:extLst>
          </p:cNvPr>
          <p:cNvSpPr txBox="1"/>
          <p:nvPr/>
        </p:nvSpPr>
        <p:spPr>
          <a:xfrm>
            <a:off x="8778916" y="1134499"/>
            <a:ext cx="3099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Take the evaluation outcome to serve as the label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348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DAD2F440-766A-40EB-A304-73868BE3DEAC}"/>
              </a:ext>
            </a:extLst>
          </p:cNvPr>
          <p:cNvSpPr/>
          <p:nvPr/>
        </p:nvSpPr>
        <p:spPr>
          <a:xfrm>
            <a:off x="347274" y="202082"/>
            <a:ext cx="9453613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Available Datasets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5B99E9-6DCE-4E4E-A963-D3C8AEE3297F}"/>
              </a:ext>
            </a:extLst>
          </p:cNvPr>
          <p:cNvGrpSpPr/>
          <p:nvPr/>
        </p:nvGrpSpPr>
        <p:grpSpPr>
          <a:xfrm>
            <a:off x="153752" y="1138261"/>
            <a:ext cx="3361128" cy="5290652"/>
            <a:chOff x="153752" y="1138261"/>
            <a:chExt cx="3361128" cy="5290652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09BD956C-D904-43D1-8186-9AE4AE8EE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53" y="1138261"/>
              <a:ext cx="3346922" cy="2075809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83D1897-4780-4392-89F6-9E17E2705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52" y="3288901"/>
              <a:ext cx="3361128" cy="208907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2276C3DC-21FE-421B-8536-3C408B8E3A01}"/>
                </a:ext>
              </a:extLst>
            </p:cNvPr>
            <p:cNvSpPr txBox="1"/>
            <p:nvPr/>
          </p:nvSpPr>
          <p:spPr>
            <a:xfrm>
              <a:off x="347274" y="5567139"/>
              <a:ext cx="2959880" cy="8617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pPr algn="ctr"/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Feng-Yuan Hospital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Elderly people 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(2014-2015)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7A8885-B00C-F442-B3D4-A0002DA4A90B}"/>
              </a:ext>
            </a:extLst>
          </p:cNvPr>
          <p:cNvGrpSpPr/>
          <p:nvPr/>
        </p:nvGrpSpPr>
        <p:grpSpPr>
          <a:xfrm>
            <a:off x="4320240" y="1049445"/>
            <a:ext cx="3551521" cy="5471846"/>
            <a:chOff x="3666821" y="1018623"/>
            <a:chExt cx="3551521" cy="5471846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C9416ADA-DAFA-4625-80CA-72B90FAFA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-670" b="18719"/>
            <a:stretch/>
          </p:blipFill>
          <p:spPr>
            <a:xfrm>
              <a:off x="5520026" y="1018623"/>
              <a:ext cx="1482657" cy="2129692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1B95D5C-AF6D-4C58-8BC2-3ADF48CFD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-1092" b="21167"/>
            <a:stretch/>
          </p:blipFill>
          <p:spPr>
            <a:xfrm>
              <a:off x="3928066" y="1044897"/>
              <a:ext cx="1488886" cy="2068694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029" y="3152415"/>
              <a:ext cx="1487553" cy="235326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0026" y="3132420"/>
              <a:ext cx="1499746" cy="2402032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276C3DC-21FE-421B-8536-3C408B8E3A01}"/>
                </a:ext>
              </a:extLst>
            </p:cNvPr>
            <p:cNvSpPr txBox="1"/>
            <p:nvPr/>
          </p:nvSpPr>
          <p:spPr>
            <a:xfrm>
              <a:off x="3666821" y="5659472"/>
              <a:ext cx="3551521" cy="83099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pPr algn="ctr"/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Far Eastern Memorial Hospital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Pulmonary disease elderly patients</a:t>
              </a:r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(2017-</a:t>
              </a:r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44A7F138-C45A-D74F-A318-67F90C3DB8B3}"/>
              </a:ext>
            </a:extLst>
          </p:cNvPr>
          <p:cNvGrpSpPr/>
          <p:nvPr/>
        </p:nvGrpSpPr>
        <p:grpSpPr>
          <a:xfrm>
            <a:off x="8805105" y="768947"/>
            <a:ext cx="2959880" cy="5886971"/>
            <a:chOff x="7699251" y="973433"/>
            <a:chExt cx="2959880" cy="588697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10284" y="973433"/>
              <a:ext cx="1382563" cy="2466834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04629" y="973433"/>
              <a:ext cx="1391638" cy="2475651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99251" y="3469989"/>
              <a:ext cx="1377136" cy="2454683"/>
            </a:xfrm>
            <a:prstGeom prst="rect">
              <a:avLst/>
            </a:prstGeom>
          </p:spPr>
        </p:pic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92847" y="3470102"/>
              <a:ext cx="1383397" cy="2454570"/>
            </a:xfrm>
            <a:prstGeom prst="rect">
              <a:avLst/>
            </a:prstGeom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2276C3DC-21FE-421B-8536-3C408B8E3A01}"/>
                </a:ext>
              </a:extLst>
            </p:cNvPr>
            <p:cNvSpPr txBox="1"/>
            <p:nvPr/>
          </p:nvSpPr>
          <p:spPr>
            <a:xfrm>
              <a:off x="7699251" y="5998630"/>
              <a:ext cx="2959880" cy="86177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pPr algn="ctr"/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Taoyuan Hospital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Stroke elderly patients</a:t>
              </a:r>
            </a:p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(2018-</a:t>
              </a:r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7332D50-1B28-174A-8B76-13B44C4124CE}"/>
              </a:ext>
            </a:extLst>
          </p:cNvPr>
          <p:cNvSpPr/>
          <p:nvPr/>
        </p:nvSpPr>
        <p:spPr>
          <a:xfrm>
            <a:off x="64982" y="955497"/>
            <a:ext cx="3551521" cy="5700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A2814C77-DCC4-4C46-9625-5A1C702C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E25F-C3EE-604E-A459-92A65418587E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D2C8F05-4E9A-2140-8530-3A723703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63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41AB4B-7AA7-104D-9B3A-68BFCCD4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Feng-Yuan Hospital dataset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8A5D11-E7A9-E048-A359-7ADF15455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Number of subjects: 150</a:t>
            </a:r>
          </a:p>
          <a:p>
            <a:r>
              <a:rPr kumimoji="1" lang="en-US" altLang="zh-TW" dirty="0"/>
              <a:t>General elderly people</a:t>
            </a:r>
          </a:p>
        </p:txBody>
      </p:sp>
      <p:pic>
        <p:nvPicPr>
          <p:cNvPr id="7" name="內容版面配置區 4" descr="一張含有 文字, 個人 的圖片&#10;&#10;自動產生的描述">
            <a:extLst>
              <a:ext uri="{FF2B5EF4-FFF2-40B4-BE49-F238E27FC236}">
                <a16:creationId xmlns:a16="http://schemas.microsoft.com/office/drawing/2014/main" id="{0CE83A39-220D-9642-AA93-D010E9812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38" y="1908857"/>
            <a:ext cx="6438472" cy="3245768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860A6ED-E764-304C-9588-D913CDFCA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72189"/>
              </p:ext>
            </p:extLst>
          </p:nvPr>
        </p:nvGraphicFramePr>
        <p:xfrm>
          <a:off x="838200" y="3233467"/>
          <a:ext cx="4339976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988">
                  <a:extLst>
                    <a:ext uri="{9D8B030D-6E8A-4147-A177-3AD203B41FA5}">
                      <a16:colId xmlns:a16="http://schemas.microsoft.com/office/drawing/2014/main" val="1747513453"/>
                    </a:ext>
                  </a:extLst>
                </a:gridCol>
                <a:gridCol w="2169988">
                  <a:extLst>
                    <a:ext uri="{9D8B030D-6E8A-4147-A177-3AD203B41FA5}">
                      <a16:colId xmlns:a16="http://schemas.microsoft.com/office/drawing/2014/main" val="27837954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Number of labels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542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Potential Faller (SFBBS &lt;= 23)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Non-potential Faller</a:t>
                      </a:r>
                    </a:p>
                    <a:p>
                      <a:r>
                        <a:rPr lang="en-US" altLang="zh-TW" dirty="0"/>
                        <a:t>(SFBBS &gt; 23)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742408"/>
                  </a:ext>
                </a:extLst>
              </a:tr>
            </a:tbl>
          </a:graphicData>
        </a:graphic>
      </p:graphicFrame>
      <p:pic>
        <p:nvPicPr>
          <p:cNvPr id="8" name="圖片 7" descr="一張含有 桌 的圖片&#10;&#10;自動產生的描述">
            <a:extLst>
              <a:ext uri="{FF2B5EF4-FFF2-40B4-BE49-F238E27FC236}">
                <a16:creationId xmlns:a16="http://schemas.microsoft.com/office/drawing/2014/main" id="{5DE86F3D-964C-6D48-BE96-019DB908C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177" y="1144015"/>
            <a:ext cx="2094796" cy="4178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91BEF1D-E291-6A4B-A637-D4C59C7E84CF}"/>
              </a:ext>
            </a:extLst>
          </p:cNvPr>
          <p:cNvSpPr/>
          <p:nvPr/>
        </p:nvSpPr>
        <p:spPr>
          <a:xfrm>
            <a:off x="9750177" y="1144014"/>
            <a:ext cx="2094796" cy="1710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E81BB7-9AA6-C54A-87A4-C6B731EA7C69}"/>
              </a:ext>
            </a:extLst>
          </p:cNvPr>
          <p:cNvSpPr txBox="1"/>
          <p:nvPr/>
        </p:nvSpPr>
        <p:spPr>
          <a:xfrm>
            <a:off x="9750177" y="707214"/>
            <a:ext cx="137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2"/>
                </a:solidFill>
              </a:rPr>
              <a:t>Acceleration</a:t>
            </a:r>
            <a:endParaRPr kumimoji="1"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5E8E4F57-7194-5745-A89A-776EB2AC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5B23E-1AD3-F24A-9463-C396799E47BC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743C39E2-67B2-F947-9E94-9E943026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80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CD3EE-7EBB-ED43-AB16-3378AA17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Acceleration Signal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2C4C8B9-D658-1149-ACE0-B5906D250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55" y="1809322"/>
            <a:ext cx="3619500" cy="45339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F488BEE-35DC-5B4C-8298-80DFE506C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09322"/>
            <a:ext cx="6518097" cy="4264176"/>
          </a:xfrm>
          <a:prstGeom prst="rect">
            <a:avLst/>
          </a:prstGeom>
        </p:spPr>
      </p:pic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898346AB-ED66-DC48-B489-60F41ABB4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E5449-7F7D-6F40-827E-9FE2DEE291FE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7E64E9C-FDE6-7F40-B666-DB88179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43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BC8D83C-1585-2646-BC90-8A64572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Modeling</a:t>
            </a:r>
            <a:endParaRPr lang="zh-TW" altLang="en-US" b="1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1B8D5CD-7F05-0A4A-A993-21F40636B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F64B2AA-130B-3343-AA83-23B33E913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B33DB-01AB-BC4B-9EBA-19D892D0DBC7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B146826-223A-5E4C-8768-B3568CFE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51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AC0BE9-0AF7-5443-AE46-95D829D0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Pure data-driven model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13A6757-9665-FE4A-A29A-EAA9474DF8B4}"/>
              </a:ext>
            </a:extLst>
          </p:cNvPr>
          <p:cNvSpPr txBox="1"/>
          <p:nvPr/>
        </p:nvSpPr>
        <p:spPr>
          <a:xfrm>
            <a:off x="8620176" y="617168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</a:rPr>
              <a:t>Subject </a:t>
            </a:r>
            <a:r>
              <a:rPr kumimoji="1" lang="en-US" altLang="zh-TW" b="1" dirty="0" err="1">
                <a:solidFill>
                  <a:srgbClr val="FF0000"/>
                </a:solidFill>
              </a:rPr>
              <a:t>i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日期版面配置區 18">
            <a:extLst>
              <a:ext uri="{FF2B5EF4-FFF2-40B4-BE49-F238E27FC236}">
                <a16:creationId xmlns:a16="http://schemas.microsoft.com/office/drawing/2014/main" id="{58635D14-09C7-1A46-8FAA-68AD033A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25F8-4D9D-1D45-8742-B1F30270E843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6A3F4B56-8EEA-DB4E-813F-59A5A2B8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15</a:t>
            </a:fld>
            <a:endParaRPr lang="zh-TW" altLang="en-US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19883C8-CC1C-644A-B5A7-E06FBDB7B702}"/>
              </a:ext>
            </a:extLst>
          </p:cNvPr>
          <p:cNvGrpSpPr/>
          <p:nvPr/>
        </p:nvGrpSpPr>
        <p:grpSpPr>
          <a:xfrm>
            <a:off x="377212" y="2036850"/>
            <a:ext cx="11059455" cy="3741264"/>
            <a:chOff x="377212" y="2036850"/>
            <a:chExt cx="11059455" cy="3741264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088D631-6D13-F345-B089-A8CDDC7CB017}"/>
                </a:ext>
              </a:extLst>
            </p:cNvPr>
            <p:cNvGrpSpPr/>
            <p:nvPr/>
          </p:nvGrpSpPr>
          <p:grpSpPr>
            <a:xfrm>
              <a:off x="377212" y="2036850"/>
              <a:ext cx="5718788" cy="3741264"/>
              <a:chOff x="838200" y="2034283"/>
              <a:chExt cx="5718788" cy="3741264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C04074DF-6E70-BE49-A2B5-9BAD16AE2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2034283"/>
                <a:ext cx="5718788" cy="3741264"/>
              </a:xfrm>
              <a:prstGeom prst="rect">
                <a:avLst/>
              </a:prstGeom>
            </p:spPr>
          </p:pic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8E343A15-0658-F141-8B88-C8A6C4CCAF1F}"/>
                  </a:ext>
                </a:extLst>
              </p:cNvPr>
              <p:cNvSpPr/>
              <p:nvPr/>
            </p:nvSpPr>
            <p:spPr>
              <a:xfrm>
                <a:off x="1890445" y="2841539"/>
                <a:ext cx="318499" cy="2126751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C57DBEC-3B9B-2A43-AB24-69F16C198B5D}"/>
                  </a:ext>
                </a:extLst>
              </p:cNvPr>
              <p:cNvSpPr/>
              <p:nvPr/>
            </p:nvSpPr>
            <p:spPr>
              <a:xfrm>
                <a:off x="2537032" y="2838969"/>
                <a:ext cx="318499" cy="2126751"/>
              </a:xfrm>
              <a:prstGeom prst="ellipse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F441CC6-F845-D14B-BB2C-28C1C63987AF}"/>
                  </a:ext>
                </a:extLst>
              </p:cNvPr>
              <p:cNvSpPr/>
              <p:nvPr/>
            </p:nvSpPr>
            <p:spPr>
              <a:xfrm>
                <a:off x="4703446" y="2838969"/>
                <a:ext cx="318499" cy="2126751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EA34636-7585-6F45-B9A9-5F182AD7DC73}"/>
                </a:ext>
              </a:extLst>
            </p:cNvPr>
            <p:cNvGrpSpPr/>
            <p:nvPr/>
          </p:nvGrpSpPr>
          <p:grpSpPr>
            <a:xfrm>
              <a:off x="6885932" y="2397583"/>
              <a:ext cx="4550735" cy="2700670"/>
              <a:chOff x="6719777" y="1329070"/>
              <a:chExt cx="4550735" cy="27006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028EAA5C-CE9C-1547-BD21-C9DB4F441B41}"/>
                      </a:ext>
                    </a:extLst>
                  </p:cNvPr>
                  <p:cNvSpPr txBox="1"/>
                  <p:nvPr/>
                </p:nvSpPr>
                <p:spPr>
                  <a:xfrm>
                    <a:off x="6962646" y="2243470"/>
                    <a:ext cx="650947" cy="10462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028EAA5C-CE9C-1547-BD21-C9DB4F441B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2646" y="2243470"/>
                    <a:ext cx="650947" cy="104624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C604FC1D-4043-7341-A347-271EE3248BD5}"/>
                      </a:ext>
                    </a:extLst>
                  </p:cNvPr>
                  <p:cNvSpPr txBox="1"/>
                  <p:nvPr/>
                </p:nvSpPr>
                <p:spPr>
                  <a:xfrm>
                    <a:off x="7609233" y="2243470"/>
                    <a:ext cx="656270" cy="10479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C604FC1D-4043-7341-A347-271EE3248B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9233" y="2243470"/>
                    <a:ext cx="656270" cy="1047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09E54271-AF6F-4149-9377-85C38A7D179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4591" y="2243470"/>
                    <a:ext cx="668708" cy="10221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09E54271-AF6F-4149-9377-85C38A7D17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64591" y="2243470"/>
                    <a:ext cx="668708" cy="10221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2BD7343-D876-B24E-AC94-7B6ED75644AF}"/>
                  </a:ext>
                </a:extLst>
              </p:cNvPr>
              <p:cNvSpPr txBox="1"/>
              <p:nvPr/>
            </p:nvSpPr>
            <p:spPr>
              <a:xfrm>
                <a:off x="8803758" y="2469637"/>
                <a:ext cx="5164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……</a:t>
                </a:r>
                <a:endParaRPr kumimoji="1" lang="zh-TW" altLang="en-US" dirty="0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CEE90A94-1668-A248-A257-F4E9B06CA435}"/>
                  </a:ext>
                </a:extLst>
              </p:cNvPr>
              <p:cNvSpPr/>
              <p:nvPr/>
            </p:nvSpPr>
            <p:spPr>
              <a:xfrm>
                <a:off x="6957324" y="1590927"/>
                <a:ext cx="651909" cy="2126751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71C4A1CD-BD57-2846-A8FA-BFC6AD4471A6}"/>
                  </a:ext>
                </a:extLst>
              </p:cNvPr>
              <p:cNvSpPr/>
              <p:nvPr/>
            </p:nvSpPr>
            <p:spPr>
              <a:xfrm>
                <a:off x="7674097" y="1590926"/>
                <a:ext cx="570631" cy="2126751"/>
              </a:xfrm>
              <a:prstGeom prst="ellipse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BEA5076E-6FC7-414C-B484-293C44939597}"/>
                  </a:ext>
                </a:extLst>
              </p:cNvPr>
              <p:cNvSpPr/>
              <p:nvPr/>
            </p:nvSpPr>
            <p:spPr>
              <a:xfrm>
                <a:off x="10142305" y="1590925"/>
                <a:ext cx="686635" cy="2126751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1A70265-578C-6448-933F-F35D7198EA07}"/>
                  </a:ext>
                </a:extLst>
              </p:cNvPr>
              <p:cNvSpPr/>
              <p:nvPr/>
            </p:nvSpPr>
            <p:spPr>
              <a:xfrm>
                <a:off x="6719777" y="1329070"/>
                <a:ext cx="4550735" cy="27006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sp>
          <p:nvSpPr>
            <p:cNvPr id="21" name="向右箭號 20">
              <a:extLst>
                <a:ext uri="{FF2B5EF4-FFF2-40B4-BE49-F238E27FC236}">
                  <a16:creationId xmlns:a16="http://schemas.microsoft.com/office/drawing/2014/main" id="{5CCF6B7B-84B0-B640-9517-502B0B53A8D1}"/>
                </a:ext>
              </a:extLst>
            </p:cNvPr>
            <p:cNvSpPr/>
            <p:nvPr/>
          </p:nvSpPr>
          <p:spPr>
            <a:xfrm>
              <a:off x="5866258" y="3658526"/>
              <a:ext cx="770562" cy="3531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0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377B5E7-DBDB-3A4D-9463-9F5564F6F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7" y="2124344"/>
            <a:ext cx="5422900" cy="3556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8AC0BE9-0AF7-5443-AE46-95D829D0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Pure data-driven model</a:t>
            </a:r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E343A15-0658-F141-8B88-C8A6C4CCAF1F}"/>
              </a:ext>
            </a:extLst>
          </p:cNvPr>
          <p:cNvSpPr/>
          <p:nvPr/>
        </p:nvSpPr>
        <p:spPr>
          <a:xfrm>
            <a:off x="1890445" y="2841539"/>
            <a:ext cx="318499" cy="212675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28EAA5C-CE9C-1547-BD21-C9DB4F441B41}"/>
                  </a:ext>
                </a:extLst>
              </p:cNvPr>
              <p:cNvSpPr txBox="1"/>
              <p:nvPr/>
            </p:nvSpPr>
            <p:spPr>
              <a:xfrm>
                <a:off x="6962646" y="2243470"/>
                <a:ext cx="672428" cy="1182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28EAA5C-CE9C-1547-BD21-C9DB4F44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646" y="2243470"/>
                <a:ext cx="672428" cy="1182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604FC1D-4043-7341-A347-271EE3248BD5}"/>
                  </a:ext>
                </a:extLst>
              </p:cNvPr>
              <p:cNvSpPr txBox="1"/>
              <p:nvPr/>
            </p:nvSpPr>
            <p:spPr>
              <a:xfrm>
                <a:off x="7609233" y="2243470"/>
                <a:ext cx="672428" cy="118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604FC1D-4043-7341-A347-271EE3248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33" y="2243470"/>
                <a:ext cx="672428" cy="11832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9E54271-AF6F-4149-9377-85C38A7D179E}"/>
                  </a:ext>
                </a:extLst>
              </p:cNvPr>
              <p:cNvSpPr txBox="1"/>
              <p:nvPr/>
            </p:nvSpPr>
            <p:spPr>
              <a:xfrm>
                <a:off x="10164591" y="2243470"/>
                <a:ext cx="674736" cy="1153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9E54271-AF6F-4149-9377-85C38A7D1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591" y="2243470"/>
                <a:ext cx="674736" cy="1153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82BD7343-D876-B24E-AC94-7B6ED75644AF}"/>
              </a:ext>
            </a:extLst>
          </p:cNvPr>
          <p:cNvSpPr txBox="1"/>
          <p:nvPr/>
        </p:nvSpPr>
        <p:spPr>
          <a:xfrm>
            <a:off x="8803758" y="2469637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……</a:t>
            </a:r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E90A94-1668-A248-A257-F4E9B06CA435}"/>
              </a:ext>
            </a:extLst>
          </p:cNvPr>
          <p:cNvSpPr/>
          <p:nvPr/>
        </p:nvSpPr>
        <p:spPr>
          <a:xfrm>
            <a:off x="6957324" y="1590927"/>
            <a:ext cx="651909" cy="212675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C57DBEC-3B9B-2A43-AB24-69F16C198B5D}"/>
              </a:ext>
            </a:extLst>
          </p:cNvPr>
          <p:cNvSpPr/>
          <p:nvPr/>
        </p:nvSpPr>
        <p:spPr>
          <a:xfrm>
            <a:off x="2537032" y="2838969"/>
            <a:ext cx="318499" cy="2126751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71C4A1CD-BD57-2846-A8FA-BFC6AD4471A6}"/>
              </a:ext>
            </a:extLst>
          </p:cNvPr>
          <p:cNvSpPr/>
          <p:nvPr/>
        </p:nvSpPr>
        <p:spPr>
          <a:xfrm>
            <a:off x="7674097" y="1590926"/>
            <a:ext cx="570631" cy="2126751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F441CC6-F845-D14B-BB2C-28C1C63987AF}"/>
              </a:ext>
            </a:extLst>
          </p:cNvPr>
          <p:cNvSpPr/>
          <p:nvPr/>
        </p:nvSpPr>
        <p:spPr>
          <a:xfrm>
            <a:off x="4703446" y="2838969"/>
            <a:ext cx="318499" cy="212675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EA5076E-6FC7-414C-B484-293C44939597}"/>
              </a:ext>
            </a:extLst>
          </p:cNvPr>
          <p:cNvSpPr/>
          <p:nvPr/>
        </p:nvSpPr>
        <p:spPr>
          <a:xfrm>
            <a:off x="10142305" y="1590925"/>
            <a:ext cx="686635" cy="212675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A70265-578C-6448-933F-F35D7198EA07}"/>
              </a:ext>
            </a:extLst>
          </p:cNvPr>
          <p:cNvSpPr/>
          <p:nvPr/>
        </p:nvSpPr>
        <p:spPr>
          <a:xfrm>
            <a:off x="6719777" y="1329070"/>
            <a:ext cx="4550735" cy="270067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13A6757-9665-FE4A-A29A-EAA9474DF8B4}"/>
              </a:ext>
            </a:extLst>
          </p:cNvPr>
          <p:cNvSpPr txBox="1"/>
          <p:nvPr/>
        </p:nvSpPr>
        <p:spPr>
          <a:xfrm>
            <a:off x="6957324" y="428492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</a:rPr>
              <a:t>Subject j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id="{BD3AFA4B-C5D7-2840-9F26-59F11ADB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1156-640B-034D-A1CD-4888D4F92A71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15205E89-BB77-1B44-A5E3-0481E566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4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42BA5B-EECD-C84C-80C5-7C879C5C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Sampling points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29D788-B3EF-D94A-B951-8D8C910F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279-B909-3346-8E50-FBB855F6C22D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E40358-495E-B040-B466-727C6D2C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757765-BAFB-9843-8475-E36F666A9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2100"/>
            <a:ext cx="5446853" cy="3715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6B1D5BF-B634-4841-8C8B-AC599BF73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48" y="3429000"/>
            <a:ext cx="4296110" cy="28274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EB2E13F-F63C-DD45-888E-10C8E3672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48" y="365125"/>
            <a:ext cx="4296111" cy="27710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993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AC0BE9-0AF7-5443-AE46-95D829D0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Truncation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28EAA5C-CE9C-1547-BD21-C9DB4F441B41}"/>
                  </a:ext>
                </a:extLst>
              </p:cNvPr>
              <p:cNvSpPr txBox="1"/>
              <p:nvPr/>
            </p:nvSpPr>
            <p:spPr>
              <a:xfrm>
                <a:off x="6962646" y="2243470"/>
                <a:ext cx="672428" cy="1182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28EAA5C-CE9C-1547-BD21-C9DB4F44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646" y="2243470"/>
                <a:ext cx="672428" cy="1182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604FC1D-4043-7341-A347-271EE3248BD5}"/>
                  </a:ext>
                </a:extLst>
              </p:cNvPr>
              <p:cNvSpPr txBox="1"/>
              <p:nvPr/>
            </p:nvSpPr>
            <p:spPr>
              <a:xfrm>
                <a:off x="7609233" y="2243470"/>
                <a:ext cx="672428" cy="118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604FC1D-4043-7341-A347-271EE3248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33" y="2243470"/>
                <a:ext cx="672428" cy="11832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9E54271-AF6F-4149-9377-85C38A7D179E}"/>
                  </a:ext>
                </a:extLst>
              </p:cNvPr>
              <p:cNvSpPr txBox="1"/>
              <p:nvPr/>
            </p:nvSpPr>
            <p:spPr>
              <a:xfrm>
                <a:off x="10164591" y="2243470"/>
                <a:ext cx="674736" cy="1153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9E54271-AF6F-4149-9377-85C38A7D1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591" y="2243470"/>
                <a:ext cx="674736" cy="1153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82BD7343-D876-B24E-AC94-7B6ED75644AF}"/>
              </a:ext>
            </a:extLst>
          </p:cNvPr>
          <p:cNvSpPr txBox="1"/>
          <p:nvPr/>
        </p:nvSpPr>
        <p:spPr>
          <a:xfrm>
            <a:off x="8803758" y="2469637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……</a:t>
            </a:r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E90A94-1668-A248-A257-F4E9B06CA435}"/>
              </a:ext>
            </a:extLst>
          </p:cNvPr>
          <p:cNvSpPr/>
          <p:nvPr/>
        </p:nvSpPr>
        <p:spPr>
          <a:xfrm>
            <a:off x="6957324" y="1590927"/>
            <a:ext cx="651909" cy="212675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71C4A1CD-BD57-2846-A8FA-BFC6AD4471A6}"/>
              </a:ext>
            </a:extLst>
          </p:cNvPr>
          <p:cNvSpPr/>
          <p:nvPr/>
        </p:nvSpPr>
        <p:spPr>
          <a:xfrm>
            <a:off x="7674097" y="1590926"/>
            <a:ext cx="570631" cy="2126751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EA5076E-6FC7-414C-B484-293C44939597}"/>
              </a:ext>
            </a:extLst>
          </p:cNvPr>
          <p:cNvSpPr/>
          <p:nvPr/>
        </p:nvSpPr>
        <p:spPr>
          <a:xfrm>
            <a:off x="10142305" y="1590925"/>
            <a:ext cx="686635" cy="212675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id="{BD3AFA4B-C5D7-2840-9F26-59F11ADB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1156-640B-034D-A1CD-4888D4F92A71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15205E89-BB77-1B44-A5E3-0481E566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2D2B40-F55D-D343-BD4D-9650EB057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2" y="1765514"/>
            <a:ext cx="5461000" cy="35941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1A70265-578C-6448-933F-F35D7198EA07}"/>
              </a:ext>
            </a:extLst>
          </p:cNvPr>
          <p:cNvSpPr/>
          <p:nvPr/>
        </p:nvSpPr>
        <p:spPr>
          <a:xfrm>
            <a:off x="1710058" y="2243470"/>
            <a:ext cx="909852" cy="251346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B0FA02-FCB8-6F4C-B564-412263F3939B}"/>
              </a:ext>
            </a:extLst>
          </p:cNvPr>
          <p:cNvSpPr/>
          <p:nvPr/>
        </p:nvSpPr>
        <p:spPr>
          <a:xfrm>
            <a:off x="6808141" y="1447449"/>
            <a:ext cx="4236577" cy="251346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843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00D4-0093-4EBC-B4FC-D18076AC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51B68-C5D9-43AF-99BE-DE865381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Background and Objectives</a:t>
            </a:r>
          </a:p>
          <a:p>
            <a:r>
              <a:rPr lang="en-US" altLang="zh-TW" dirty="0"/>
              <a:t>Data Description</a:t>
            </a:r>
          </a:p>
          <a:p>
            <a:r>
              <a:rPr lang="en-US" altLang="zh-TW" dirty="0"/>
              <a:t>Modeling</a:t>
            </a:r>
          </a:p>
          <a:p>
            <a:r>
              <a:rPr lang="en-US" altLang="zh-TW" dirty="0"/>
              <a:t>Preliminary Results</a:t>
            </a:r>
          </a:p>
          <a:p>
            <a:r>
              <a:rPr lang="en-US" altLang="zh-TW" dirty="0"/>
              <a:t>Future Works</a:t>
            </a:r>
          </a:p>
          <a:p>
            <a:r>
              <a:rPr lang="en-US" altLang="zh-TW" dirty="0"/>
              <a:t>References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77A856-9D96-0E47-9AEC-6CA2675D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3244-B00B-614C-81DE-DB354B9913FD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A4DE1E-5409-6241-ACF7-1CDC092F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23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AC0BE9-0AF7-5443-AE46-95D829D0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Zero-Padding</a:t>
            </a:r>
            <a:endParaRPr kumimoji="1" lang="zh-TW" altLang="en-US" dirty="0"/>
          </a:p>
        </p:txBody>
      </p: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id="{BD3AFA4B-C5D7-2840-9F26-59F11ADB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1156-640B-034D-A1CD-4888D4F92A71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15205E89-BB77-1B44-A5E3-0481E566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19</a:t>
            </a:fld>
            <a:endParaRPr lang="zh-TW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08486FA4-047B-F64F-B3A1-696723E007A2}"/>
              </a:ext>
            </a:extLst>
          </p:cNvPr>
          <p:cNvGrpSpPr/>
          <p:nvPr/>
        </p:nvGrpSpPr>
        <p:grpSpPr>
          <a:xfrm>
            <a:off x="150792" y="1447449"/>
            <a:ext cx="8391917" cy="3530600"/>
            <a:chOff x="844550" y="1879457"/>
            <a:chExt cx="8391917" cy="35306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1C35A38-0B5C-FD49-A9AB-599C5917D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0" y="1879457"/>
              <a:ext cx="5473700" cy="353060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A70265-578C-6448-933F-F35D7198EA07}"/>
                </a:ext>
              </a:extLst>
            </p:cNvPr>
            <p:cNvSpPr/>
            <p:nvPr/>
          </p:nvSpPr>
          <p:spPr>
            <a:xfrm>
              <a:off x="1812719" y="2161277"/>
              <a:ext cx="7423748" cy="26470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41A3E29-6E80-C343-99C1-F1FD6A90A372}"/>
                </a:ext>
              </a:extLst>
            </p:cNvPr>
            <p:cNvSpPr/>
            <p:nvPr/>
          </p:nvSpPr>
          <p:spPr>
            <a:xfrm>
              <a:off x="6020656" y="3965825"/>
              <a:ext cx="3143892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82FC5E2-F75D-3C49-A499-7E1833D84C0C}"/>
                </a:ext>
              </a:extLst>
            </p:cNvPr>
            <p:cNvSpPr txBox="1"/>
            <p:nvPr/>
          </p:nvSpPr>
          <p:spPr>
            <a:xfrm>
              <a:off x="6035550" y="3554141"/>
              <a:ext cx="3128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Zero padding to timestamp 500</a:t>
              </a:r>
              <a:endParaRPr kumimoji="1" lang="zh-TW" altLang="en-US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74EC5B-8FA5-644A-9263-5AF08675A3C0}"/>
              </a:ext>
            </a:extLst>
          </p:cNvPr>
          <p:cNvGrpSpPr/>
          <p:nvPr/>
        </p:nvGrpSpPr>
        <p:grpSpPr>
          <a:xfrm>
            <a:off x="5414482" y="3627596"/>
            <a:ext cx="6349428" cy="2513466"/>
            <a:chOff x="6808141" y="1447449"/>
            <a:chExt cx="4236577" cy="25134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996FDBC-B329-8845-996D-2A7F0712CD4C}"/>
                    </a:ext>
                  </a:extLst>
                </p:cNvPr>
                <p:cNvSpPr txBox="1"/>
                <p:nvPr/>
              </p:nvSpPr>
              <p:spPr>
                <a:xfrm>
                  <a:off x="6962647" y="2243470"/>
                  <a:ext cx="433971" cy="11824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996FDBC-B329-8845-996D-2A7F0712C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2647" y="2243470"/>
                  <a:ext cx="433971" cy="11824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E5FE57D1-9739-DB46-AC79-D829359B329F}"/>
                    </a:ext>
                  </a:extLst>
                </p:cNvPr>
                <p:cNvSpPr txBox="1"/>
                <p:nvPr/>
              </p:nvSpPr>
              <p:spPr>
                <a:xfrm>
                  <a:off x="7574573" y="2277087"/>
                  <a:ext cx="562713" cy="1183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E5FE57D1-9739-DB46-AC79-D829359B3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4573" y="2277087"/>
                  <a:ext cx="562713" cy="11832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9EFABD80-2E6E-3342-A22C-3E2DA9B1D77A}"/>
                    </a:ext>
                  </a:extLst>
                </p:cNvPr>
                <p:cNvSpPr txBox="1"/>
                <p:nvPr/>
              </p:nvSpPr>
              <p:spPr>
                <a:xfrm>
                  <a:off x="8390284" y="2175109"/>
                  <a:ext cx="657052" cy="1202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250</m:t>
                                    </m:r>
                                  </m:sub>
                                  <m:sup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250</m:t>
                                    </m:r>
                                  </m:sub>
                                  <m:sup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250</m:t>
                                    </m:r>
                                  </m:sub>
                                  <m:sup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9EFABD80-2E6E-3342-A22C-3E2DA9B1D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0284" y="2175109"/>
                  <a:ext cx="657052" cy="12028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070D8DB-3DAC-804E-BF52-ADAC8A314DE5}"/>
                </a:ext>
              </a:extLst>
            </p:cNvPr>
            <p:cNvSpPr txBox="1"/>
            <p:nvPr/>
          </p:nvSpPr>
          <p:spPr>
            <a:xfrm>
              <a:off x="8115684" y="2466944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……</a:t>
              </a:r>
              <a:endParaRPr kumimoji="1" lang="zh-TW" altLang="en-US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A60FFF70-72C2-5846-92E4-608665F6DD7E}"/>
                </a:ext>
              </a:extLst>
            </p:cNvPr>
            <p:cNvSpPr/>
            <p:nvPr/>
          </p:nvSpPr>
          <p:spPr>
            <a:xfrm>
              <a:off x="6957325" y="1535521"/>
              <a:ext cx="439293" cy="218215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1514CB4D-4E75-0C4B-A5E9-F866BC95CFB8}"/>
                </a:ext>
              </a:extLst>
            </p:cNvPr>
            <p:cNvSpPr/>
            <p:nvPr/>
          </p:nvSpPr>
          <p:spPr>
            <a:xfrm>
              <a:off x="7674097" y="1590926"/>
              <a:ext cx="394949" cy="2126751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227D265-82F3-B948-A2CC-29A0AF15CFE4}"/>
                </a:ext>
              </a:extLst>
            </p:cNvPr>
            <p:cNvSpPr/>
            <p:nvPr/>
          </p:nvSpPr>
          <p:spPr>
            <a:xfrm>
              <a:off x="8499451" y="1590926"/>
              <a:ext cx="430239" cy="2126751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0D7B32-1D8E-2E41-84C8-7D362DE6CD80}"/>
                </a:ext>
              </a:extLst>
            </p:cNvPr>
            <p:cNvSpPr/>
            <p:nvPr/>
          </p:nvSpPr>
          <p:spPr>
            <a:xfrm>
              <a:off x="6808141" y="1447449"/>
              <a:ext cx="4236577" cy="25134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96E099F-9D85-5440-910F-FC48BF164456}"/>
              </a:ext>
            </a:extLst>
          </p:cNvPr>
          <p:cNvSpPr txBox="1"/>
          <p:nvPr/>
        </p:nvSpPr>
        <p:spPr>
          <a:xfrm>
            <a:off x="9872537" y="385633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……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C13F4AA-AB6C-BC41-B094-50520DB38F26}"/>
              </a:ext>
            </a:extLst>
          </p:cNvPr>
          <p:cNvSpPr/>
          <p:nvPr/>
        </p:nvSpPr>
        <p:spPr>
          <a:xfrm>
            <a:off x="8653307" y="3715669"/>
            <a:ext cx="2903867" cy="2284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3D5A6B3-4AD9-3D41-AA20-5DBEF2F570CE}"/>
              </a:ext>
            </a:extLst>
          </p:cNvPr>
          <p:cNvSpPr/>
          <p:nvPr/>
        </p:nvSpPr>
        <p:spPr>
          <a:xfrm>
            <a:off x="5321628" y="3203069"/>
            <a:ext cx="3071659" cy="2259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32468BC-FF5F-8E4D-A707-A52E5ADCABD3}"/>
                  </a:ext>
                </a:extLst>
              </p:cNvPr>
              <p:cNvSpPr txBox="1"/>
              <p:nvPr/>
            </p:nvSpPr>
            <p:spPr>
              <a:xfrm>
                <a:off x="8797568" y="4355255"/>
                <a:ext cx="984735" cy="1202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251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251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251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32468BC-FF5F-8E4D-A707-A52E5ADCA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568" y="4355255"/>
                <a:ext cx="984735" cy="1202893"/>
              </a:xfrm>
              <a:prstGeom prst="rect">
                <a:avLst/>
              </a:prstGeom>
              <a:blipFill>
                <a:blip r:embed="rId6"/>
                <a:stretch>
                  <a:fillRect r="-1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>
            <a:extLst>
              <a:ext uri="{FF2B5EF4-FFF2-40B4-BE49-F238E27FC236}">
                <a16:creationId xmlns:a16="http://schemas.microsoft.com/office/drawing/2014/main" id="{A2C4BAFC-D0BD-B844-9159-A6F49A4D0516}"/>
              </a:ext>
            </a:extLst>
          </p:cNvPr>
          <p:cNvSpPr/>
          <p:nvPr/>
        </p:nvSpPr>
        <p:spPr>
          <a:xfrm>
            <a:off x="8818574" y="3771073"/>
            <a:ext cx="1188131" cy="212675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AFD5878-B873-D442-B9DA-38865495C86E}"/>
                  </a:ext>
                </a:extLst>
              </p:cNvPr>
              <p:cNvSpPr txBox="1"/>
              <p:nvPr/>
            </p:nvSpPr>
            <p:spPr>
              <a:xfrm>
                <a:off x="10300391" y="4355255"/>
                <a:ext cx="984735" cy="1202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AFD5878-B873-D442-B9DA-38865495C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391" y="4355255"/>
                <a:ext cx="984735" cy="1202893"/>
              </a:xfrm>
              <a:prstGeom prst="rect">
                <a:avLst/>
              </a:prstGeom>
              <a:blipFill>
                <a:blip r:embed="rId7"/>
                <a:stretch>
                  <a:fillRect r="-141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橢圓 36">
            <a:extLst>
              <a:ext uri="{FF2B5EF4-FFF2-40B4-BE49-F238E27FC236}">
                <a16:creationId xmlns:a16="http://schemas.microsoft.com/office/drawing/2014/main" id="{641A045C-01B0-D64A-A2AB-4A628573E0A0}"/>
              </a:ext>
            </a:extLst>
          </p:cNvPr>
          <p:cNvSpPr/>
          <p:nvPr/>
        </p:nvSpPr>
        <p:spPr>
          <a:xfrm>
            <a:off x="10305507" y="3771073"/>
            <a:ext cx="1188131" cy="212675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232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F9E67-063A-4744-B43D-D8DAE207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RNN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63EE5D-D627-9E46-9044-1D60455FC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9" y="1690688"/>
            <a:ext cx="5665381" cy="429917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B278854-5B81-7F4B-81FA-4BE2E71992D8}"/>
              </a:ext>
            </a:extLst>
          </p:cNvPr>
          <p:cNvSpPr txBox="1"/>
          <p:nvPr/>
        </p:nvSpPr>
        <p:spPr>
          <a:xfrm>
            <a:off x="7040363" y="1690688"/>
            <a:ext cx="4963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Sequence =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Padding and truncate the sequence to equal length (500 time stamp)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Bi-directional LSTM is used</a:t>
            </a:r>
            <a:endParaRPr kumimoji="1" lang="zh-TW" altLang="en-US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3740CE-B977-8F4E-B720-7729E5E75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53" y="3060917"/>
            <a:ext cx="2954522" cy="32854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0B857DC-A70E-1F42-BAFA-C726691F349E}"/>
              </a:ext>
            </a:extLst>
          </p:cNvPr>
          <p:cNvSpPr txBox="1"/>
          <p:nvPr/>
        </p:nvSpPr>
        <p:spPr>
          <a:xfrm>
            <a:off x="9294464" y="6369764"/>
            <a:ext cx="2190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i="1" dirty="0"/>
              <a:t>&lt;Slides from Hung-Yi Lee’s ML course&gt;</a:t>
            </a:r>
            <a:endParaRPr kumimoji="1" lang="zh-TW" altLang="en-US" sz="1000" i="1" dirty="0"/>
          </a:p>
        </p:txBody>
      </p:sp>
      <p:sp>
        <p:nvSpPr>
          <p:cNvPr id="10" name="日期版面配置區 9">
            <a:extLst>
              <a:ext uri="{FF2B5EF4-FFF2-40B4-BE49-F238E27FC236}">
                <a16:creationId xmlns:a16="http://schemas.microsoft.com/office/drawing/2014/main" id="{9327E177-6A3B-0649-9E18-BA7B7B98C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4F7C-120D-D34D-8BBE-F4459FAC4AA8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8D79596-0E16-DC4E-AC6D-AA2E581F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319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BC8D83C-1585-2646-BC90-8A64572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Results</a:t>
            </a:r>
            <a:endParaRPr lang="zh-TW" altLang="en-US" b="1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1B8D5CD-7F05-0A4A-A993-21F40636B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A524DE-AFAA-D144-B5D4-7A25F28FA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A2A5-49BC-144A-81F5-1FA1579510C0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1A07DF-7C32-0448-B483-97BA0E25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44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F9E67-063A-4744-B43D-D8DAE207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Preliminary results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F88DBF-52C0-EE49-8176-709B9C9C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B8E9-90D0-C346-B117-F6479E91DAC4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D9DA9F-6DA9-2D46-82B5-3D0BBEC8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22</a:t>
            </a:fld>
            <a:endParaRPr lang="zh-TW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6E00235-D46F-A240-823E-FE9DCA778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319572"/>
              </p:ext>
            </p:extLst>
          </p:nvPr>
        </p:nvGraphicFramePr>
        <p:xfrm>
          <a:off x="838200" y="2445905"/>
          <a:ext cx="40882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740">
                  <a:extLst>
                    <a:ext uri="{9D8B030D-6E8A-4147-A177-3AD203B41FA5}">
                      <a16:colId xmlns:a16="http://schemas.microsoft.com/office/drawing/2014/main" val="1606548414"/>
                    </a:ext>
                  </a:extLst>
                </a:gridCol>
                <a:gridCol w="1362740">
                  <a:extLst>
                    <a:ext uri="{9D8B030D-6E8A-4147-A177-3AD203B41FA5}">
                      <a16:colId xmlns:a16="http://schemas.microsoft.com/office/drawing/2014/main" val="3444152686"/>
                    </a:ext>
                  </a:extLst>
                </a:gridCol>
                <a:gridCol w="1362740">
                  <a:extLst>
                    <a:ext uri="{9D8B030D-6E8A-4147-A177-3AD203B41FA5}">
                      <a16:colId xmlns:a16="http://schemas.microsoft.com/office/drawing/2014/main" val="4289690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Precision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Recall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8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1.0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45122"/>
                  </a:ext>
                </a:extLst>
              </a:tr>
            </a:tbl>
          </a:graphicData>
        </a:graphic>
      </p:graphicFrame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7045EE5C-0434-5F4D-94D1-2D8CB94E2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199236"/>
              </p:ext>
            </p:extLst>
          </p:nvPr>
        </p:nvGraphicFramePr>
        <p:xfrm>
          <a:off x="838201" y="3930491"/>
          <a:ext cx="41803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455">
                  <a:extLst>
                    <a:ext uri="{9D8B030D-6E8A-4147-A177-3AD203B41FA5}">
                      <a16:colId xmlns:a16="http://schemas.microsoft.com/office/drawing/2014/main" val="2793808172"/>
                    </a:ext>
                  </a:extLst>
                </a:gridCol>
                <a:gridCol w="1393455">
                  <a:extLst>
                    <a:ext uri="{9D8B030D-6E8A-4147-A177-3AD203B41FA5}">
                      <a16:colId xmlns:a16="http://schemas.microsoft.com/office/drawing/2014/main" val="764570616"/>
                    </a:ext>
                  </a:extLst>
                </a:gridCol>
                <a:gridCol w="1393455">
                  <a:extLst>
                    <a:ext uri="{9D8B030D-6E8A-4147-A177-3AD203B41FA5}">
                      <a16:colId xmlns:a16="http://schemas.microsoft.com/office/drawing/2014/main" val="3958135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A\P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12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18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770877"/>
                  </a:ext>
                </a:extLst>
              </a:tr>
            </a:tbl>
          </a:graphicData>
        </a:graphic>
      </p:graphicFrame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F92796F0-AAE7-CD4A-9524-3ACF2ACC6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714653"/>
              </p:ext>
            </p:extLst>
          </p:nvPr>
        </p:nvGraphicFramePr>
        <p:xfrm>
          <a:off x="6096000" y="2445905"/>
          <a:ext cx="40882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740">
                  <a:extLst>
                    <a:ext uri="{9D8B030D-6E8A-4147-A177-3AD203B41FA5}">
                      <a16:colId xmlns:a16="http://schemas.microsoft.com/office/drawing/2014/main" val="1606548414"/>
                    </a:ext>
                  </a:extLst>
                </a:gridCol>
                <a:gridCol w="1362740">
                  <a:extLst>
                    <a:ext uri="{9D8B030D-6E8A-4147-A177-3AD203B41FA5}">
                      <a16:colId xmlns:a16="http://schemas.microsoft.com/office/drawing/2014/main" val="3444152686"/>
                    </a:ext>
                  </a:extLst>
                </a:gridCol>
                <a:gridCol w="1362740">
                  <a:extLst>
                    <a:ext uri="{9D8B030D-6E8A-4147-A177-3AD203B41FA5}">
                      <a16:colId xmlns:a16="http://schemas.microsoft.com/office/drawing/2014/main" val="4289690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Precision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Recall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8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1.0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45122"/>
                  </a:ext>
                </a:extLst>
              </a:tr>
            </a:tbl>
          </a:graphicData>
        </a:graphic>
      </p:graphicFrame>
      <p:graphicFrame>
        <p:nvGraphicFramePr>
          <p:cNvPr id="11" name="表格 9">
            <a:extLst>
              <a:ext uri="{FF2B5EF4-FFF2-40B4-BE49-F238E27FC236}">
                <a16:creationId xmlns:a16="http://schemas.microsoft.com/office/drawing/2014/main" id="{6DEE9690-DBF6-3041-9894-C8B39C653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21673"/>
              </p:ext>
            </p:extLst>
          </p:nvPr>
        </p:nvGraphicFramePr>
        <p:xfrm>
          <a:off x="6096000" y="3930491"/>
          <a:ext cx="41803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455">
                  <a:extLst>
                    <a:ext uri="{9D8B030D-6E8A-4147-A177-3AD203B41FA5}">
                      <a16:colId xmlns:a16="http://schemas.microsoft.com/office/drawing/2014/main" val="2793808172"/>
                    </a:ext>
                  </a:extLst>
                </a:gridCol>
                <a:gridCol w="1393455">
                  <a:extLst>
                    <a:ext uri="{9D8B030D-6E8A-4147-A177-3AD203B41FA5}">
                      <a16:colId xmlns:a16="http://schemas.microsoft.com/office/drawing/2014/main" val="764570616"/>
                    </a:ext>
                  </a:extLst>
                </a:gridCol>
                <a:gridCol w="1393455">
                  <a:extLst>
                    <a:ext uri="{9D8B030D-6E8A-4147-A177-3AD203B41FA5}">
                      <a16:colId xmlns:a16="http://schemas.microsoft.com/office/drawing/2014/main" val="3958135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A\P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12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18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770877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7D56C4-1EC7-6A44-A166-557EDDB97EF1}"/>
              </a:ext>
            </a:extLst>
          </p:cNvPr>
          <p:cNvSpPr txBox="1"/>
          <p:nvPr/>
        </p:nvSpPr>
        <p:spPr>
          <a:xfrm>
            <a:off x="838200" y="2064262"/>
            <a:ext cx="11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&lt;Training&gt;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3A268A-6A20-C347-B65D-B5E84D1D3F62}"/>
              </a:ext>
            </a:extLst>
          </p:cNvPr>
          <p:cNvSpPr txBox="1"/>
          <p:nvPr/>
        </p:nvSpPr>
        <p:spPr>
          <a:xfrm>
            <a:off x="6096000" y="2064262"/>
            <a:ext cx="107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&lt;Testing&gt;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35C9F5-0995-5E48-A8BD-E3268727FD53}"/>
              </a:ext>
            </a:extLst>
          </p:cNvPr>
          <p:cNvSpPr txBox="1"/>
          <p:nvPr/>
        </p:nvSpPr>
        <p:spPr>
          <a:xfrm>
            <a:off x="838200" y="5699051"/>
            <a:ext cx="5592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TW" dirty="0"/>
              <a:t>Training : Testing = 90:10 stratified splitting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TW" dirty="0"/>
              <a:t>Potential fallers (1) : non-potential fallers (0) = 30 : 120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780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F9E67-063A-4744-B43D-D8DAE207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Future Works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C41A91-E705-DE4E-91AC-CB0C5239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en-US" altLang="zh-TW" dirty="0"/>
              <a:t>Try different sampling approach</a:t>
            </a:r>
          </a:p>
          <a:p>
            <a:pPr lvl="1"/>
            <a:r>
              <a:rPr kumimoji="1" lang="en-US" altLang="zh-TW" dirty="0"/>
              <a:t>Bootstrap, leave-one-out</a:t>
            </a:r>
          </a:p>
          <a:p>
            <a:pPr>
              <a:buFont typeface="Wingdings" pitchFamily="2" charset="2"/>
              <a:buChar char="Ø"/>
            </a:pPr>
            <a:r>
              <a:rPr kumimoji="1" lang="en-US" altLang="zh-TW" dirty="0"/>
              <a:t>Adjust the structure of the RNN</a:t>
            </a:r>
          </a:p>
          <a:p>
            <a:pPr lvl="1"/>
            <a:r>
              <a:rPr kumimoji="1" lang="en-US" altLang="zh-TW" dirty="0"/>
              <a:t>Add more layers</a:t>
            </a:r>
          </a:p>
          <a:p>
            <a:pPr lvl="1"/>
            <a:r>
              <a:rPr kumimoji="1" lang="en-US" altLang="zh-TW" dirty="0"/>
              <a:t>Tune the sequence length</a:t>
            </a:r>
          </a:p>
          <a:p>
            <a:pPr>
              <a:buFont typeface="Wingdings" pitchFamily="2" charset="2"/>
              <a:buChar char="Ø"/>
            </a:pPr>
            <a:r>
              <a:rPr kumimoji="1" lang="en-US" altLang="zh-TW" dirty="0"/>
              <a:t>Implement interpretable feature model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5C600A-273C-4142-B2D7-50F76BEE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5E69-27EB-6D4E-83ED-DBDA37E03C11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E60294-7234-0E4C-8F79-53A6A90D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994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1096A-368E-3849-AC74-02A81AB4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Interpretable Feature based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E6C4ED-5001-F54B-8E22-0D17637B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en-US" altLang="zh-TW" dirty="0"/>
              <a:t>Features:</a:t>
            </a:r>
          </a:p>
          <a:p>
            <a:pPr lvl="1"/>
            <a:r>
              <a:rPr kumimoji="1" lang="en-US" altLang="zh-TW" dirty="0"/>
              <a:t>Take range, mean, median, slope of acceleration</a:t>
            </a:r>
          </a:p>
          <a:p>
            <a:pPr lvl="1"/>
            <a:r>
              <a:rPr kumimoji="1" lang="en-US" altLang="zh-TW" dirty="0"/>
              <a:t>Take demographic features: age, gender, walking assistant used or not</a:t>
            </a:r>
          </a:p>
          <a:p>
            <a:pPr>
              <a:buFont typeface="Wingdings" pitchFamily="2" charset="2"/>
              <a:buChar char="Ø"/>
            </a:pPr>
            <a:r>
              <a:rPr kumimoji="1" lang="en-US" altLang="zh-TW" dirty="0"/>
              <a:t>Model:</a:t>
            </a:r>
          </a:p>
          <a:p>
            <a:pPr lvl="1"/>
            <a:r>
              <a:rPr kumimoji="1" lang="en-US" altLang="zh-TW" dirty="0"/>
              <a:t>Tree model for interpretable features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47A340-149E-1440-BFA2-A5734E27A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28" y="4082651"/>
            <a:ext cx="8926155" cy="226031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5EA6E4-3980-C043-9D17-A9C8CAD38B92}"/>
              </a:ext>
            </a:extLst>
          </p:cNvPr>
          <p:cNvSpPr txBox="1"/>
          <p:nvPr/>
        </p:nvSpPr>
        <p:spPr>
          <a:xfrm>
            <a:off x="6647380" y="6311900"/>
            <a:ext cx="5253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i="1" dirty="0"/>
              <a:t>&lt;Using Wearable Accelerometers in a Community Service Context to Categorize Falling Behavior&gt; </a:t>
            </a:r>
          </a:p>
          <a:p>
            <a:endParaRPr kumimoji="1" lang="zh-TW" altLang="en-US" sz="1000" i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5C15D7-A2D9-9B44-9901-9644E65E7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166" y="35123"/>
            <a:ext cx="4465834" cy="2424647"/>
          </a:xfrm>
          <a:prstGeom prst="rect">
            <a:avLst/>
          </a:prstGeom>
        </p:spPr>
      </p:pic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F9CE74C9-272D-B344-8AF3-DD85C517B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2D8F-7CBA-1A4E-8FC0-158FABF1D398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4BF96573-EF4C-9247-99FC-C4789A26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371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AD466-BDCD-4290-B6C8-11671A6D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Acknowledgement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BDDF44C-8692-49D6-B535-28B49CA87D28}"/>
              </a:ext>
            </a:extLst>
          </p:cNvPr>
          <p:cNvSpPr txBox="1"/>
          <p:nvPr/>
        </p:nvSpPr>
        <p:spPr>
          <a:xfrm>
            <a:off x="953729" y="1759974"/>
            <a:ext cx="10380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Thanks to Prof. Kwok </a:t>
            </a:r>
            <a:r>
              <a:rPr lang="en-US" altLang="zh-TW" sz="2400" dirty="0" err="1"/>
              <a:t>Tsui</a:t>
            </a:r>
            <a:r>
              <a:rPr lang="en-US" altLang="zh-TW" sz="2400" dirty="0"/>
              <a:t> for advising.</a:t>
            </a:r>
          </a:p>
          <a:p>
            <a:endParaRPr lang="en-US" altLang="zh-TW" sz="2400" dirty="0"/>
          </a:p>
          <a:p>
            <a:r>
              <a:rPr lang="en-US" altLang="zh-TW" sz="2400" dirty="0"/>
              <a:t>Thanks to Ray Hsu for providing dataset and answering questions from his papers.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D938109-DD6B-4C94-897E-BCABC02B8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004" y="3727258"/>
            <a:ext cx="6463991" cy="2294166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1658EB4-E809-A342-8801-58E10DC7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7966-B72E-E847-9246-DAA4571670FE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E48995-C989-504D-BE25-52F84342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05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0FF53F-BB3D-9443-88C9-2A910C4C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8E0B9-642B-B048-829A-AB6230BD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13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sz="1600" dirty="0"/>
              <a:t>[1] L. Yu, Y. Zhao, H. Wang, T.-L. Sun, T. E. Murphy, and K.-L. </a:t>
            </a:r>
            <a:r>
              <a:rPr lang="en-US" altLang="zh-TW" sz="1600" dirty="0" err="1"/>
              <a:t>Tsui</a:t>
            </a:r>
            <a:r>
              <a:rPr lang="en-US" altLang="zh-TW" sz="1600" dirty="0"/>
              <a:t>, “Assessing elderly’s functional balance and mobility via analyzing data from waist-mounted tri-axial wearable accelerometers in timed up and go tests,” BMC Medical Informatics and Decision Making, vol. 21, no. 1, 2021.</a:t>
            </a:r>
            <a:endParaRPr lang="zh-TW" altLang="zh-TW" sz="1600" dirty="0"/>
          </a:p>
          <a:p>
            <a:pPr marL="0" indent="0">
              <a:buNone/>
            </a:pPr>
            <a:r>
              <a:rPr lang="en-US" altLang="zh-TW" sz="1600" dirty="0"/>
              <a:t>[2] W. </a:t>
            </a:r>
            <a:r>
              <a:rPr lang="en-US" altLang="zh-TW" sz="1600" dirty="0" err="1"/>
              <a:t>Villena</a:t>
            </a:r>
            <a:r>
              <a:rPr lang="en-US" altLang="zh-TW" sz="1600" dirty="0"/>
              <a:t> Gonzales, A. </a:t>
            </a:r>
            <a:r>
              <a:rPr lang="en-US" altLang="zh-TW" sz="1600" dirty="0" err="1"/>
              <a:t>Mobashsher</a:t>
            </a:r>
            <a:r>
              <a:rPr lang="en-US" altLang="zh-TW" sz="1600" dirty="0"/>
              <a:t>, and A. Abbosh, “The progress of glucose monitoring—a review of invasive to minimally and non-invasive techniques, devices and sensors,” Sensors, vol. 19, no. 4, p. 800, 2019.</a:t>
            </a:r>
            <a:endParaRPr lang="zh-TW" altLang="zh-TW" sz="1600" dirty="0"/>
          </a:p>
          <a:p>
            <a:pPr marL="0" indent="0">
              <a:buNone/>
            </a:pPr>
            <a:r>
              <a:rPr lang="en-US" altLang="zh-TW" sz="1600" dirty="0"/>
              <a:t>[3] P.-H. Lin, S.-C. </a:t>
            </a:r>
            <a:r>
              <a:rPr lang="en-US" altLang="zh-TW" sz="1600" dirty="0" err="1"/>
              <a:t>Sheu</a:t>
            </a:r>
            <a:r>
              <a:rPr lang="en-US" altLang="zh-TW" sz="1600" dirty="0"/>
              <a:t>, C.-W. Chen, S.-C. Huang, and B.-R. Li, “Wearable hydrogel patch with noninvasive, electrochemical glucose sensor for natural sweat detection,” </a:t>
            </a:r>
            <a:r>
              <a:rPr lang="en-US" altLang="zh-TW" sz="1600" dirty="0" err="1"/>
              <a:t>Talanta</a:t>
            </a:r>
            <a:r>
              <a:rPr lang="en-US" altLang="zh-TW" sz="1600" dirty="0"/>
              <a:t>, vol. 241, p. 123187, 2022.</a:t>
            </a:r>
            <a:endParaRPr lang="zh-TW" altLang="zh-TW" sz="1600" dirty="0"/>
          </a:p>
          <a:p>
            <a:pPr marL="0" indent="0">
              <a:buNone/>
            </a:pPr>
            <a:r>
              <a:rPr lang="en-US" altLang="zh-TW" sz="1600" dirty="0"/>
              <a:t>[4] K. Dunning, “Timed up and go test,” Encyclopedia of Clinical Neuropsychology, pp. 1–2, 2017.</a:t>
            </a:r>
            <a:endParaRPr lang="zh-TW" altLang="zh-TW" sz="1600" dirty="0"/>
          </a:p>
          <a:p>
            <a:pPr marL="0" indent="0">
              <a:buNone/>
            </a:pPr>
            <a:r>
              <a:rPr lang="en-US" altLang="zh-TW" sz="1600" dirty="0"/>
              <a:t>[5] “Berg balance scale,” </a:t>
            </a:r>
            <a:r>
              <a:rPr lang="en-US" altLang="zh-TW" sz="1600" dirty="0" err="1"/>
              <a:t>Physiopedia</a:t>
            </a:r>
            <a:r>
              <a:rPr lang="en-US" altLang="zh-TW" sz="1600" dirty="0"/>
              <a:t>. [Online]. Available: https://</a:t>
            </a:r>
            <a:r>
              <a:rPr lang="en-US" altLang="zh-TW" sz="1600" dirty="0" err="1"/>
              <a:t>www.physio-pedia.com</a:t>
            </a:r>
            <a:r>
              <a:rPr lang="en-US" altLang="zh-TW" sz="1600" dirty="0"/>
              <a:t>/</a:t>
            </a:r>
            <a:r>
              <a:rPr lang="en-US" altLang="zh-TW" sz="1600" dirty="0" err="1"/>
              <a:t>Berg_Balance_Scale</a:t>
            </a:r>
            <a:r>
              <a:rPr lang="en-US" altLang="zh-TW" sz="1600" dirty="0"/>
              <a:t>. [Accessed: 05-May-2022].</a:t>
            </a:r>
            <a:endParaRPr lang="zh-TW" altLang="zh-TW" sz="1600" dirty="0"/>
          </a:p>
          <a:p>
            <a:pPr marL="0" indent="0">
              <a:buNone/>
            </a:pPr>
            <a:r>
              <a:rPr lang="en-US" altLang="zh-TW" sz="1600" dirty="0"/>
              <a:t>[6] Karthikeyan G, Sheikh S, </a:t>
            </a:r>
            <a:r>
              <a:rPr lang="en-US" altLang="zh-TW" sz="1600" dirty="0" err="1"/>
              <a:t>Chippala</a:t>
            </a:r>
            <a:r>
              <a:rPr lang="en-US" altLang="zh-TW" sz="1600" dirty="0"/>
              <a:t> P: Test-retest reliability of short form of berg balance scale in elderly people. Glo Adv Res J Med Med Sci 2012, 1(6):139-144.</a:t>
            </a:r>
            <a:endParaRPr lang="zh-TW" altLang="zh-TW" sz="1600" dirty="0"/>
          </a:p>
          <a:p>
            <a:pPr marL="0" indent="0">
              <a:buNone/>
            </a:pPr>
            <a:r>
              <a:rPr lang="en-US" altLang="zh-TW" sz="1600" dirty="0"/>
              <a:t>[7] C.-H. Lee, T.-L. Sun, B. Jiang, and V. Choi, “Using wearable accelerometers in a community service context to categorize falling behavior,” Entropy, vol. 18, no. 7, p. 257, 2016.</a:t>
            </a:r>
            <a:endParaRPr lang="zh-TW" altLang="zh-TW" sz="1600" dirty="0"/>
          </a:p>
          <a:p>
            <a:pPr marL="0" indent="0">
              <a:buNone/>
            </a:pPr>
            <a:r>
              <a:rPr lang="en-US" altLang="zh-TW" sz="1600" dirty="0"/>
              <a:t>[8] A. </a:t>
            </a:r>
            <a:r>
              <a:rPr lang="en-US" altLang="zh-TW" sz="1600" dirty="0" err="1"/>
              <a:t>Sherstinsky</a:t>
            </a:r>
            <a:r>
              <a:rPr lang="en-US" altLang="zh-TW" sz="1600" dirty="0"/>
              <a:t>, “Fundamentals of Recurrent Neural Network (RNN) and long short-term memory (LSTM) network,” </a:t>
            </a:r>
            <a:r>
              <a:rPr lang="en-US" altLang="zh-TW" sz="1600" dirty="0" err="1"/>
              <a:t>Physica</a:t>
            </a:r>
            <a:r>
              <a:rPr lang="en-US" altLang="zh-TW" sz="1600" dirty="0"/>
              <a:t> D: Nonlinear Phenomena, vol. 404, p. 132306, 2020.</a:t>
            </a:r>
            <a:endParaRPr lang="zh-TW" altLang="zh-TW" sz="1600" dirty="0"/>
          </a:p>
          <a:p>
            <a:pPr marL="0" indent="0">
              <a:buNone/>
            </a:pPr>
            <a:r>
              <a:rPr lang="en-US" altLang="zh-TW" sz="1600" dirty="0"/>
              <a:t>[9] Y.-C. Hsu, Y. Zhao, K.-H. Huang, Y.-T. Wu, J. Cabrera, T.-L. Sun, and K.-L. </a:t>
            </a:r>
            <a:r>
              <a:rPr lang="en-US" altLang="zh-TW" sz="1600" dirty="0" err="1"/>
              <a:t>Tsui</a:t>
            </a:r>
            <a:r>
              <a:rPr lang="en-US" altLang="zh-TW" sz="1600" dirty="0"/>
              <a:t>, “A novel approach for fall risk prediction using the inertial sensor data from the timed-up-and-go test in a community setting,” IEEE Sensors Journal, vol. 20, no. 16, pp. 9339–9350, 2020.</a:t>
            </a:r>
            <a:endParaRPr kumimoji="1" lang="en-US" altLang="zh-TW" sz="1600" dirty="0"/>
          </a:p>
          <a:p>
            <a:pPr marL="0" indent="0">
              <a:buNone/>
            </a:pPr>
            <a:r>
              <a:rPr kumimoji="1" lang="en-US" altLang="zh-TW" sz="1600" dirty="0"/>
              <a:t>[10] </a:t>
            </a:r>
            <a:r>
              <a:rPr lang="en-US" altLang="zh-TW" sz="1600" dirty="0"/>
              <a:t>Slides adapted from Dr. Hung-</a:t>
            </a:r>
            <a:r>
              <a:rPr lang="en-US" altLang="zh-TW" sz="1600" dirty="0" err="1"/>
              <a:t>yi</a:t>
            </a:r>
            <a:r>
              <a:rPr lang="en-US" altLang="zh-TW" sz="1600" dirty="0"/>
              <a:t> Lee’s course at National Taiwan </a:t>
            </a:r>
            <a:endParaRPr lang="zh-TW" altLang="zh-TW" sz="16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B6C1FC-9E77-0046-8236-0C9C1502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7279-B909-3346-8E50-FBB855F6C22D}" type="datetime1">
              <a:rPr lang="zh-TW" altLang="en-US" smtClean="0"/>
              <a:t>2023/8/25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98E44E-D22D-584D-A07B-F72D908C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86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67A8B449-5E46-469D-A240-ED187B24320E}"/>
              </a:ext>
            </a:extLst>
          </p:cNvPr>
          <p:cNvGrpSpPr>
            <a:grpSpLocks noChangeAspect="1"/>
          </p:cNvGrpSpPr>
          <p:nvPr/>
        </p:nvGrpSpPr>
        <p:grpSpPr>
          <a:xfrm>
            <a:off x="19291" y="307403"/>
            <a:ext cx="12153418" cy="6243194"/>
            <a:chOff x="762000" y="762000"/>
            <a:chExt cx="11125200" cy="5715000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1CBF4FEE-415D-449D-B54F-7AED684AD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00" y="762000"/>
              <a:ext cx="11125200" cy="5715000"/>
            </a:xfrm>
            <a:prstGeom prst="rect">
              <a:avLst/>
            </a:prstGeom>
          </p:spPr>
        </p:pic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F8FCEF15-42EC-420E-B25F-68772E1FF318}"/>
                </a:ext>
              </a:extLst>
            </p:cNvPr>
            <p:cNvSpPr/>
            <p:nvPr/>
          </p:nvSpPr>
          <p:spPr>
            <a:xfrm>
              <a:off x="762000" y="5573778"/>
              <a:ext cx="11125200" cy="896321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189" eaLnBrk="1" hangingPunct="1"/>
              <a:r>
                <a:rPr lang="en-US" sz="3600" b="1" dirty="0">
                  <a:solidFill>
                    <a:srgbClr val="344447"/>
                  </a:solidFill>
                  <a:latin typeface="Calibri"/>
                </a:rPr>
                <a:t>Thank You!  Q&amp;A</a:t>
              </a:r>
              <a:endParaRPr lang="en-US" sz="3600" b="1" dirty="0">
                <a:solidFill>
                  <a:srgbClr val="3444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</p:grp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BB0190-187C-2E49-BA53-95270F0B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2ECE-9B46-7C48-8473-576D1419CA4F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D5B08F-1F03-5341-AEFA-72AFBDC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712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C2CFFCB-5E07-C04C-9886-28C36BC2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To-do	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6FD97A8-684D-074E-8F5B-F03A35ADF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Summarize hand-craft features</a:t>
            </a:r>
          </a:p>
          <a:p>
            <a:r>
              <a:rPr lang="en-US" altLang="zh-TW" dirty="0"/>
              <a:t>Visualize the 85 updated subjects’ signal</a:t>
            </a:r>
          </a:p>
          <a:p>
            <a:r>
              <a:rPr lang="en-US" altLang="zh-TW" dirty="0"/>
              <a:t>Sampling technique -&gt; read car accident paper</a:t>
            </a:r>
          </a:p>
          <a:p>
            <a:r>
              <a:rPr lang="en-US" altLang="zh-TW" dirty="0"/>
              <a:t>Construct interpretable features</a:t>
            </a:r>
          </a:p>
          <a:p>
            <a:r>
              <a:rPr lang="en-US" altLang="zh-TW" dirty="0"/>
              <a:t>Literature search on related papers (read Ray’s RNN paper)</a:t>
            </a:r>
          </a:p>
          <a:p>
            <a:endParaRPr lang="en-US" altLang="zh-TW" dirty="0"/>
          </a:p>
          <a:p>
            <a:r>
              <a:rPr lang="en-US" altLang="zh-TW" dirty="0"/>
              <a:t>Dataset summary (keep on collecting)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3D9FDB-31D0-8944-847E-01720158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1045-8CCE-294E-8620-CB8F5660E2B1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118631-41BE-234F-815D-627EAF052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89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BC8D83C-1585-2646-BC90-8A64572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Background and Objectives</a:t>
            </a:r>
            <a:endParaRPr lang="zh-TW" altLang="en-US" b="1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1B8D5CD-7F05-0A4A-A993-21F40636B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F451492-B922-5342-80FE-6638A52C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7ADF-6621-A24A-8654-15A03AD62F01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A21522A-A87E-D945-902C-9E9C2C22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62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3CA931-E7D8-F04E-8A19-D7E026FE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94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Background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E7A3D6-AFFB-4049-85C4-E7311C5E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065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en-US" altLang="zh-TW" dirty="0"/>
              <a:t>Falling poses fatal threats for elderly people</a:t>
            </a:r>
          </a:p>
          <a:p>
            <a:pPr lvl="1"/>
            <a:r>
              <a:rPr kumimoji="1" lang="en-US" altLang="zh-TW" dirty="0"/>
              <a:t>Higher chance to result in bone, joint, muscle injuries </a:t>
            </a:r>
          </a:p>
          <a:p>
            <a:pPr lvl="1"/>
            <a:r>
              <a:rPr kumimoji="1" lang="en-US" altLang="zh-TW" dirty="0"/>
              <a:t>Higher chance of death</a:t>
            </a:r>
          </a:p>
          <a:p>
            <a:pPr>
              <a:buFont typeface="Wingdings" pitchFamily="2" charset="2"/>
              <a:buChar char="Ø"/>
            </a:pPr>
            <a:r>
              <a:rPr kumimoji="1" lang="en-US" altLang="zh-TW" dirty="0">
                <a:solidFill>
                  <a:schemeClr val="accent1"/>
                </a:solidFill>
              </a:rPr>
              <a:t>Falling frequency increases along with aging</a:t>
            </a:r>
          </a:p>
          <a:p>
            <a:pPr lvl="1"/>
            <a:r>
              <a:rPr lang="en-US" altLang="zh-TW" dirty="0">
                <a:solidFill>
                  <a:schemeClr val="accent1"/>
                </a:solidFill>
              </a:rPr>
              <a:t>30~60% of the community-dwelling elderly in the U.S fall each year</a:t>
            </a:r>
          </a:p>
          <a:p>
            <a:pPr lvl="1"/>
            <a:r>
              <a:rPr lang="en-US" altLang="zh-TW" dirty="0">
                <a:solidFill>
                  <a:schemeClr val="accent1"/>
                </a:solidFill>
              </a:rPr>
              <a:t>More than 50% of them experience multiple falls </a:t>
            </a:r>
            <a:endParaRPr kumimoji="1" lang="en-US" altLang="zh-TW" dirty="0">
              <a:solidFill>
                <a:schemeClr val="accent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1" lang="en-US" altLang="zh-TW" dirty="0">
                <a:solidFill>
                  <a:schemeClr val="accent2"/>
                </a:solidFill>
              </a:rPr>
              <a:t>Higher popularity and availability of wearable devises make data available for us to utilize</a:t>
            </a:r>
          </a:p>
          <a:p>
            <a:pPr lvl="1"/>
            <a:r>
              <a:rPr kumimoji="1" lang="en-US" altLang="zh-TW" dirty="0">
                <a:solidFill>
                  <a:schemeClr val="accent2"/>
                </a:solidFill>
              </a:rPr>
              <a:t>Apple watch, Fitbit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pic>
        <p:nvPicPr>
          <p:cNvPr id="1030" name="Picture 6" descr="Apple Health: How Apple Watch is saving and improving lives - 9to5Mac">
            <a:extLst>
              <a:ext uri="{FF2B5EF4-FFF2-40B4-BE49-F238E27FC236}">
                <a16:creationId xmlns:a16="http://schemas.microsoft.com/office/drawing/2014/main" id="{8C671D6E-4FCE-DF49-87CF-0F8C6FACC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870" y="5075433"/>
            <a:ext cx="2803130" cy="14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7600F22-5C3F-2245-9CF0-BB34F58620A0}"/>
              </a:ext>
            </a:extLst>
          </p:cNvPr>
          <p:cNvSpPr txBox="1"/>
          <p:nvPr/>
        </p:nvSpPr>
        <p:spPr>
          <a:xfrm>
            <a:off x="956354" y="6323109"/>
            <a:ext cx="8314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TW" sz="1400" b="1" i="1" dirty="0">
                <a:effectLst/>
              </a:rPr>
              <a:t>Community-dwelling elderly: individuals who were aged 65 and older living outside of nursing homes</a:t>
            </a:r>
            <a:r>
              <a:rPr lang="en-US" altLang="zh-TW" sz="1400" b="0" i="1" dirty="0">
                <a:effectLst/>
              </a:rPr>
              <a:t>.</a:t>
            </a:r>
            <a:endParaRPr lang="zh-TW" altLang="en-US" sz="1400" i="1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58F6AB9-F4A2-C34A-BF88-650E4E2E010B}"/>
              </a:ext>
            </a:extLst>
          </p:cNvPr>
          <p:cNvGrpSpPr/>
          <p:nvPr/>
        </p:nvGrpSpPr>
        <p:grpSpPr>
          <a:xfrm>
            <a:off x="9956657" y="0"/>
            <a:ext cx="2235343" cy="4006921"/>
            <a:chOff x="9956657" y="0"/>
            <a:chExt cx="2235343" cy="4006921"/>
          </a:xfrm>
        </p:grpSpPr>
        <p:pic>
          <p:nvPicPr>
            <p:cNvPr id="1026" name="Picture 2" descr="搶救33小時辜成允不治｜ 蘋果新聞網｜ 蘋果日報">
              <a:extLst>
                <a:ext uri="{FF2B5EF4-FFF2-40B4-BE49-F238E27FC236}">
                  <a16:creationId xmlns:a16="http://schemas.microsoft.com/office/drawing/2014/main" id="{D3DC811B-EB1B-2D41-A7AC-38DD1CC37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6657" y="0"/>
              <a:ext cx="2235343" cy="4006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3548A42-EF58-F045-B738-A6A74D6C6192}"/>
                </a:ext>
              </a:extLst>
            </p:cNvPr>
            <p:cNvSpPr/>
            <p:nvPr/>
          </p:nvSpPr>
          <p:spPr>
            <a:xfrm>
              <a:off x="10007029" y="3318553"/>
              <a:ext cx="783406" cy="493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4420B21-75EF-0C4D-9523-A013BE131677}"/>
                </a:ext>
              </a:extLst>
            </p:cNvPr>
            <p:cNvSpPr/>
            <p:nvPr/>
          </p:nvSpPr>
          <p:spPr>
            <a:xfrm>
              <a:off x="10908018" y="3565133"/>
              <a:ext cx="1283982" cy="369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A44CA29-98D3-1E45-8FF4-FEAB0C5E712F}"/>
                </a:ext>
              </a:extLst>
            </p:cNvPr>
            <p:cNvSpPr/>
            <p:nvPr/>
          </p:nvSpPr>
          <p:spPr>
            <a:xfrm>
              <a:off x="11959119" y="2661007"/>
              <a:ext cx="232881" cy="50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706DB2-400F-534B-9F34-B68D730CC7E5}"/>
                </a:ext>
              </a:extLst>
            </p:cNvPr>
            <p:cNvSpPr/>
            <p:nvPr/>
          </p:nvSpPr>
          <p:spPr>
            <a:xfrm>
              <a:off x="9956657" y="7078"/>
              <a:ext cx="1251163" cy="4626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4222CE2-86D4-CB45-B4F0-251CD359B6CA}"/>
                </a:ext>
              </a:extLst>
            </p:cNvPr>
            <p:cNvSpPr/>
            <p:nvPr/>
          </p:nvSpPr>
          <p:spPr>
            <a:xfrm>
              <a:off x="10181690" y="251717"/>
              <a:ext cx="883577" cy="505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8CCB2B-C035-B645-BECD-C0217349532F}"/>
                </a:ext>
              </a:extLst>
            </p:cNvPr>
            <p:cNvSpPr/>
            <p:nvPr/>
          </p:nvSpPr>
          <p:spPr>
            <a:xfrm>
              <a:off x="10096570" y="757113"/>
              <a:ext cx="604323" cy="173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869E611-A084-CE47-845A-3EFC8A3AAA44}"/>
                </a:ext>
              </a:extLst>
            </p:cNvPr>
            <p:cNvSpPr/>
            <p:nvPr/>
          </p:nvSpPr>
          <p:spPr>
            <a:xfrm>
              <a:off x="11712538" y="1161732"/>
              <a:ext cx="479461" cy="259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2EE14CA9-3992-1B4B-AB9A-A268B4BDA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50" y="162542"/>
            <a:ext cx="5359867" cy="1533798"/>
          </a:xfrm>
          <a:prstGeom prst="rect">
            <a:avLst/>
          </a:prstGeom>
        </p:spPr>
      </p:pic>
      <p:sp>
        <p:nvSpPr>
          <p:cNvPr id="16" name="日期版面配置區 15">
            <a:extLst>
              <a:ext uri="{FF2B5EF4-FFF2-40B4-BE49-F238E27FC236}">
                <a16:creationId xmlns:a16="http://schemas.microsoft.com/office/drawing/2014/main" id="{F4F791AD-0EEC-1C44-9A88-A966EA61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A20F-5C44-9C4A-948F-B4DC064B1B7A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05AB4297-BB65-E24B-A6F5-0F9CCA42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67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062B6-C1CE-CA46-B926-769942FB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do we collect the fall data?</a:t>
            </a:r>
            <a:endParaRPr kumimoji="1" lang="zh-TW" altLang="en-US" dirty="0"/>
          </a:p>
        </p:txBody>
      </p:sp>
      <p:pic>
        <p:nvPicPr>
          <p:cNvPr id="5" name="內容版面配置區 4" descr="一張含有 文字, 個人 的圖片&#10;&#10;自動產生的描述">
            <a:extLst>
              <a:ext uri="{FF2B5EF4-FFF2-40B4-BE49-F238E27FC236}">
                <a16:creationId xmlns:a16="http://schemas.microsoft.com/office/drawing/2014/main" id="{C5183D2A-1B4A-D34F-B2F8-777CC8EC6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679" y="3873947"/>
            <a:ext cx="5919321" cy="2984053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8467A1A-D7F1-E844-A4C9-754B2F1CCB93}"/>
              </a:ext>
            </a:extLst>
          </p:cNvPr>
          <p:cNvSpPr txBox="1"/>
          <p:nvPr/>
        </p:nvSpPr>
        <p:spPr>
          <a:xfrm>
            <a:off x="838200" y="1690688"/>
            <a:ext cx="10436768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TW" sz="2400" dirty="0"/>
              <a:t>Recruit elderly people and ask them to perform fall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Straightforward data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Dangerous, and fake in a sense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TW" sz="2000" dirty="0"/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TW" sz="2000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TW" sz="2400" dirty="0">
                <a:highlight>
                  <a:srgbClr val="FFFF00"/>
                </a:highlight>
              </a:rPr>
              <a:t>Recruit elderly people to perform fall assessment test and evaluate their fall 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highlight>
                  <a:srgbClr val="FFFF00"/>
                </a:highlight>
              </a:rPr>
              <a:t>Pros: Not dangerous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highlight>
                  <a:srgbClr val="FFFF00"/>
                </a:highlight>
              </a:rPr>
              <a:t>Cons: Correlated data source </a:t>
            </a:r>
            <a:endParaRPr kumimoji="1" lang="zh-TW" altLang="en-US" sz="2400" dirty="0">
              <a:highlight>
                <a:srgbClr val="FFFF00"/>
              </a:highlight>
            </a:endParaRP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A71BBA9-B503-4446-ADEB-CEB7CCF5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A67C-B023-594B-B40E-6D2447B1A079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5E4F460-55A7-1141-A705-FF5D7E820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94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8FC46-32D7-1945-ACAF-E1BC6D8E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sensor system</a:t>
            </a:r>
            <a:endParaRPr kumimoji="1" lang="zh-TW" altLang="en-US" dirty="0"/>
          </a:p>
        </p:txBody>
      </p:sp>
      <p:pic>
        <p:nvPicPr>
          <p:cNvPr id="5" name="內容版面配置區 4" descr="一張含有 文字, 室內 的圖片&#10;&#10;自動產生的描述">
            <a:extLst>
              <a:ext uri="{FF2B5EF4-FFF2-40B4-BE49-F238E27FC236}">
                <a16:creationId xmlns:a16="http://schemas.microsoft.com/office/drawing/2014/main" id="{FBB0DD03-5750-854C-BD0C-35F92C2CC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4607103" cy="2583496"/>
          </a:xfrm>
        </p:spPr>
      </p:pic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84A8A9EE-B0CB-1C40-9B07-66DD57DFF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31" y="1273270"/>
            <a:ext cx="4037810" cy="4251263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870300A-8B38-0B49-8176-5378FE06E524}"/>
              </a:ext>
            </a:extLst>
          </p:cNvPr>
          <p:cNvSpPr/>
          <p:nvPr/>
        </p:nvSpPr>
        <p:spPr>
          <a:xfrm>
            <a:off x="2958957" y="2609636"/>
            <a:ext cx="811659" cy="5959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D72C1BA-CAFD-434B-A5DD-0A766BF1A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47" y="4467179"/>
            <a:ext cx="3869716" cy="2168451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31DCCD8C-0341-3143-9285-1EE20FD3A589}"/>
              </a:ext>
            </a:extLst>
          </p:cNvPr>
          <p:cNvSpPr/>
          <p:nvPr/>
        </p:nvSpPr>
        <p:spPr>
          <a:xfrm>
            <a:off x="3090808" y="5243968"/>
            <a:ext cx="1994899" cy="158465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5C88D2-99DF-9544-B21B-A82FFC95ADC0}"/>
              </a:ext>
            </a:extLst>
          </p:cNvPr>
          <p:cNvSpPr/>
          <p:nvPr/>
        </p:nvSpPr>
        <p:spPr>
          <a:xfrm>
            <a:off x="8897420" y="1797978"/>
            <a:ext cx="1448656" cy="1541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C4D125-7146-1746-92EF-779897DE7C5F}"/>
              </a:ext>
            </a:extLst>
          </p:cNvPr>
          <p:cNvSpPr/>
          <p:nvPr/>
        </p:nvSpPr>
        <p:spPr>
          <a:xfrm>
            <a:off x="10346076" y="1796266"/>
            <a:ext cx="1448656" cy="1541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4E15C9-A604-6848-8E65-9E53D51DF74A}"/>
              </a:ext>
            </a:extLst>
          </p:cNvPr>
          <p:cNvSpPr txBox="1"/>
          <p:nvPr/>
        </p:nvSpPr>
        <p:spPr>
          <a:xfrm>
            <a:off x="8897420" y="898649"/>
            <a:ext cx="137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2"/>
                </a:solidFill>
              </a:rPr>
              <a:t>Acceleration</a:t>
            </a:r>
            <a:endParaRPr kumimoji="1"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D2DFE67-3008-5B4F-8D8C-A5EE7366954C}"/>
              </a:ext>
            </a:extLst>
          </p:cNvPr>
          <p:cNvSpPr txBox="1"/>
          <p:nvPr/>
        </p:nvSpPr>
        <p:spPr>
          <a:xfrm>
            <a:off x="10343911" y="88597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B0F0"/>
                </a:solidFill>
              </a:rPr>
              <a:t>Angular speed</a:t>
            </a:r>
            <a:endParaRPr kumimoji="1"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AFDB98A-5DBC-E04F-BDDF-8A8411F6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462E-5A7E-3F41-B5B4-10467A5DE51E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FF2236-BE26-0041-A936-43AA5BE0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6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8FC46-32D7-1945-ACAF-E1BC6D8E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Fall Risk Assessment</a:t>
            </a:r>
            <a:r>
              <a:rPr kumimoji="1" lang="en-US" altLang="zh-TW" baseline="30000" dirty="0"/>
              <a:t>1</a:t>
            </a:r>
            <a:r>
              <a:rPr kumimoji="1" lang="en-US" altLang="zh-TW" dirty="0"/>
              <a:t> – SFBBS 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73196E3-087C-394E-8928-655CFFFA7EC8}"/>
                  </a:ext>
                </a:extLst>
              </p:cNvPr>
              <p:cNvSpPr txBox="1"/>
              <p:nvPr/>
            </p:nvSpPr>
            <p:spPr>
              <a:xfrm>
                <a:off x="838200" y="2060699"/>
                <a:ext cx="6097712" cy="320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" pitchFamily="2" charset="0"/>
                  </a:rPr>
                  <a:t>SFBBS: Short-Form Berg Balance Scale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" pitchFamily="2" charset="0"/>
                  </a:rPr>
                  <a:t>Each item is evaluated from 0 – 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effectLst/>
                    <a:latin typeface="Times" pitchFamily="2" charset="0"/>
                  </a:rPr>
                  <a:t>The </a:t>
                </a:r>
                <a:r>
                  <a:rPr lang="en-US" altLang="zh-TW" dirty="0">
                    <a:latin typeface="Times" pitchFamily="2" charset="0"/>
                  </a:rPr>
                  <a:t>total score could be from 0 -28</a:t>
                </a:r>
                <a:r>
                  <a:rPr lang="en-US" altLang="zh-TW" sz="1800" dirty="0">
                    <a:effectLst/>
                    <a:latin typeface="Times" pitchFamily="2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u="sng" dirty="0">
                    <a:solidFill>
                      <a:schemeClr val="accent2"/>
                    </a:solidFill>
                    <a:latin typeface="Times" pitchFamily="2" charset="0"/>
                  </a:rPr>
                  <a:t>Potential faller:</a:t>
                </a:r>
                <a:r>
                  <a:rPr lang="en-US" altLang="zh-TW" dirty="0">
                    <a:solidFill>
                      <a:schemeClr val="accent2"/>
                    </a:solidFill>
                    <a:latin typeface="Times" pitchFamily="2" charset="0"/>
                  </a:rPr>
                  <a:t> </a:t>
                </a:r>
                <a:r>
                  <a:rPr lang="en-US" altLang="zh-TW" dirty="0">
                    <a:latin typeface="Times" pitchFamily="2" charset="0"/>
                  </a:rPr>
                  <a:t>if he/she received an SFBBS score of &lt;= 23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>
                  <a:latin typeface="Times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" pitchFamily="2" charset="0"/>
                  </a:rPr>
                  <a:t>Label: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𝑝𝑜𝑡𝑒𝑛𝑡𝑖𝑎𝑙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𝑓𝑎𝑙𝑙𝑒𝑟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1,             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𝑝𝑜𝑡𝑒𝑛𝑡𝑖𝑎𝑙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𝑓𝑎𝑙𝑙𝑒𝑟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1800" dirty="0">
                  <a:effectLst/>
                  <a:latin typeface="Times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effectLst/>
                    <a:latin typeface="Times" pitchFamily="2" charset="0"/>
                  </a:rPr>
                  <a:t>The score needs to be given by </a:t>
                </a:r>
                <a:r>
                  <a:rPr lang="en-US" altLang="zh-TW" sz="1800" b="1" dirty="0">
                    <a:solidFill>
                      <a:srgbClr val="FF0000"/>
                    </a:solidFill>
                    <a:effectLst/>
                    <a:latin typeface="Times" pitchFamily="2" charset="0"/>
                  </a:rPr>
                  <a:t>medical professionals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b="1" dirty="0">
                  <a:solidFill>
                    <a:srgbClr val="FF0000"/>
                  </a:solidFill>
                  <a:latin typeface="Times" pitchFamily="2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TW" b="1" u="sng" dirty="0">
                    <a:solidFill>
                      <a:srgbClr val="FF0000"/>
                    </a:solidFill>
                    <a:latin typeface="Times" pitchFamily="2" charset="0"/>
                  </a:rPr>
                  <a:t>Could it be easier?</a:t>
                </a:r>
                <a:endParaRPr lang="en-US" altLang="zh-TW" u="sng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73196E3-087C-394E-8928-655CFFFA7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0699"/>
                <a:ext cx="6097712" cy="3203185"/>
              </a:xfrm>
              <a:prstGeom prst="rect">
                <a:avLst/>
              </a:prstGeom>
              <a:blipFill>
                <a:blip r:embed="rId2"/>
                <a:stretch>
                  <a:fillRect l="-2703" t="-791" b="-276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 descr="一張含有 桌 的圖片&#10;&#10;自動產生的描述">
            <a:extLst>
              <a:ext uri="{FF2B5EF4-FFF2-40B4-BE49-F238E27FC236}">
                <a16:creationId xmlns:a16="http://schemas.microsoft.com/office/drawing/2014/main" id="{83D4D058-70FB-4740-8DDB-7B6545313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25" y="1690688"/>
            <a:ext cx="4851487" cy="244239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12BCF9-2CC4-184F-8741-EF60B1B60B75}"/>
              </a:ext>
            </a:extLst>
          </p:cNvPr>
          <p:cNvSpPr txBox="1"/>
          <p:nvPr/>
        </p:nvSpPr>
        <p:spPr>
          <a:xfrm>
            <a:off x="7572054" y="4133084"/>
            <a:ext cx="461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i="1" dirty="0">
                <a:effectLst/>
                <a:latin typeface="ArialMT"/>
              </a:rPr>
              <a:t>Assessing Elderly’s Functional Balance and Mobility via Analyzing Data from Waist-mounted Tri-axial Wearable Accelerometers in Timed Up and Go Tests </a:t>
            </a:r>
            <a:endParaRPr lang="en-US" altLang="zh-TW" sz="1000" i="1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7A156A1-9F20-2049-BBC7-4A748861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3E219-A1E4-B74E-87E3-E9D047ABB312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48E894-A21A-354E-8914-A6237DBE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50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8FC46-32D7-1945-ACAF-E1BC6D8E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Fall Risk Assessment</a:t>
            </a:r>
            <a:r>
              <a:rPr kumimoji="1" lang="en-US" altLang="zh-TW" baseline="30000" dirty="0"/>
              <a:t>2</a:t>
            </a:r>
            <a:r>
              <a:rPr kumimoji="1" lang="en-US" altLang="zh-TW" dirty="0"/>
              <a:t> – TUG test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3196E3-087C-394E-8928-655CFFFA7EC8}"/>
              </a:ext>
            </a:extLst>
          </p:cNvPr>
          <p:cNvSpPr txBox="1"/>
          <p:nvPr/>
        </p:nvSpPr>
        <p:spPr>
          <a:xfrm>
            <a:off x="838199" y="5418334"/>
            <a:ext cx="9723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itchFamily="2" charset="0"/>
              </a:rPr>
              <a:t>TUG: Timed Up and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itchFamily="2" charset="0"/>
              </a:rPr>
              <a:t>T</a:t>
            </a:r>
            <a:r>
              <a:rPr lang="en-US" altLang="zh-TW" sz="1800" dirty="0">
                <a:effectLst/>
                <a:latin typeface="Times" pitchFamily="2" charset="0"/>
              </a:rPr>
              <a:t>he measured outcome is the patient’s test completion time. (&gt; 13.5 secs is considered high fall risk)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" pitchFamily="2" charset="0"/>
              </a:rPr>
              <a:t>This test allows </a:t>
            </a:r>
            <a:r>
              <a:rPr lang="en-US" altLang="zh-TW" sz="1800" b="1" dirty="0">
                <a:solidFill>
                  <a:srgbClr val="FF0000"/>
                </a:solidFill>
                <a:effectLst/>
                <a:latin typeface="Times" pitchFamily="2" charset="0"/>
              </a:rPr>
              <a:t>non-medical professionals</a:t>
            </a:r>
            <a:r>
              <a:rPr lang="en-US" altLang="zh-TW" sz="1800" dirty="0">
                <a:effectLst/>
                <a:latin typeface="Times" pitchFamily="2" charset="0"/>
              </a:rPr>
              <a:t> to roughly screening patients for fall risk </a:t>
            </a:r>
            <a:endParaRPr lang="en-US" altLang="zh-TW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1EE20601-F978-EB44-892C-F272DD492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241" y="1876317"/>
            <a:ext cx="4963759" cy="25775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E013503-EF82-144F-8E39-5B3DA4346C35}"/>
              </a:ext>
            </a:extLst>
          </p:cNvPr>
          <p:cNvSpPr txBox="1"/>
          <p:nvPr/>
        </p:nvSpPr>
        <p:spPr>
          <a:xfrm>
            <a:off x="9014527" y="4323042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i="1" dirty="0"/>
              <a:t>https://</a:t>
            </a:r>
            <a:r>
              <a:rPr kumimoji="1" lang="en-US" altLang="zh-TW" sz="1000" i="1" dirty="0" err="1"/>
              <a:t>www.cdc.gov</a:t>
            </a:r>
            <a:r>
              <a:rPr kumimoji="1" lang="en-US" altLang="zh-TW" sz="1000" i="1" dirty="0"/>
              <a:t>/</a:t>
            </a:r>
            <a:r>
              <a:rPr kumimoji="1" lang="en-US" altLang="zh-TW" sz="1000" i="1" dirty="0" err="1"/>
              <a:t>steadi</a:t>
            </a:r>
            <a:r>
              <a:rPr kumimoji="1" lang="en-US" altLang="zh-TW" sz="1000" i="1" dirty="0"/>
              <a:t>/pdf/</a:t>
            </a:r>
            <a:r>
              <a:rPr kumimoji="1" lang="en-US" altLang="zh-TW" sz="1000" i="1" dirty="0" err="1"/>
              <a:t>TUG_test-print.pdf</a:t>
            </a:r>
            <a:endParaRPr kumimoji="1" lang="zh-TW" altLang="en-US" sz="1000" i="1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28D9565-4C0D-8F40-B4E9-FDFB7658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7B3F-460E-984C-B52C-B8531A86BA19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A8C8E49-1EE0-544F-92D5-4766FAE2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圖片 6" descr="一張含有 文字, 室內, 地板, 凌亂 的圖片&#10;&#10;自動產生的描述">
            <a:extLst>
              <a:ext uri="{FF2B5EF4-FFF2-40B4-BE49-F238E27FC236}">
                <a16:creationId xmlns:a16="http://schemas.microsoft.com/office/drawing/2014/main" id="{734BEDE7-D33E-AA40-9964-FE0601BCA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61341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EC6AC-B196-AB47-90D0-B735FE0E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Objective</a:t>
            </a:r>
            <a:endParaRPr kumimoji="1"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EF9F372-FEA6-4146-B293-6E47E6FF297E}"/>
              </a:ext>
            </a:extLst>
          </p:cNvPr>
          <p:cNvGrpSpPr/>
          <p:nvPr/>
        </p:nvGrpSpPr>
        <p:grpSpPr>
          <a:xfrm>
            <a:off x="1263720" y="1869460"/>
            <a:ext cx="9529892" cy="3055915"/>
            <a:chOff x="1589645" y="2167846"/>
            <a:chExt cx="8679945" cy="352284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EFF5180-060D-3040-8DD1-030089A22C3B}"/>
                </a:ext>
              </a:extLst>
            </p:cNvPr>
            <p:cNvSpPr/>
            <p:nvPr/>
          </p:nvSpPr>
          <p:spPr>
            <a:xfrm>
              <a:off x="1589645" y="4162587"/>
              <a:ext cx="1369311" cy="15281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Collect TUG test signal via sensors</a:t>
              </a:r>
              <a:endParaRPr kumimoji="1" lang="zh-TW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623DE46-17B8-DB45-A6E8-FBA4F7F010CF}"/>
                </a:ext>
              </a:extLst>
            </p:cNvPr>
            <p:cNvSpPr/>
            <p:nvPr/>
          </p:nvSpPr>
          <p:spPr>
            <a:xfrm>
              <a:off x="8512709" y="2527443"/>
              <a:ext cx="1756881" cy="267296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Fall risk assessment</a:t>
              </a:r>
              <a:endParaRPr kumimoji="1" lang="zh-TW" altLang="en-US" dirty="0"/>
            </a:p>
          </p:txBody>
        </p:sp>
        <p:sp>
          <p:nvSpPr>
            <p:cNvPr id="6" name="圓柱 5">
              <a:extLst>
                <a:ext uri="{FF2B5EF4-FFF2-40B4-BE49-F238E27FC236}">
                  <a16:creationId xmlns:a16="http://schemas.microsoft.com/office/drawing/2014/main" id="{4B8BC773-ED37-0640-B086-7B3B1C662699}"/>
                </a:ext>
              </a:extLst>
            </p:cNvPr>
            <p:cNvSpPr/>
            <p:nvPr/>
          </p:nvSpPr>
          <p:spPr>
            <a:xfrm>
              <a:off x="5370104" y="4247775"/>
              <a:ext cx="904126" cy="1284269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Model</a:t>
              </a:r>
              <a:endParaRPr kumimoji="1" lang="zh-TW" altLang="en-US" dirty="0"/>
            </a:p>
          </p:txBody>
        </p:sp>
        <p:pic>
          <p:nvPicPr>
            <p:cNvPr id="2050" name="Picture 2" descr="How To Keep Track Of All Your Doctors And Medical Professionals | Everplans">
              <a:extLst>
                <a:ext uri="{FF2B5EF4-FFF2-40B4-BE49-F238E27FC236}">
                  <a16:creationId xmlns:a16="http://schemas.microsoft.com/office/drawing/2014/main" id="{7A3B741F-754B-494C-9F09-133E68A09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943" y="2167846"/>
              <a:ext cx="2896449" cy="15422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向右箭號 7">
              <a:extLst>
                <a:ext uri="{FF2B5EF4-FFF2-40B4-BE49-F238E27FC236}">
                  <a16:creationId xmlns:a16="http://schemas.microsoft.com/office/drawing/2014/main" id="{866176A2-8263-9B4F-BBBD-8660250424D7}"/>
                </a:ext>
              </a:extLst>
            </p:cNvPr>
            <p:cNvSpPr/>
            <p:nvPr/>
          </p:nvSpPr>
          <p:spPr>
            <a:xfrm>
              <a:off x="3298004" y="2753474"/>
              <a:ext cx="893852" cy="441789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向右箭號 9">
              <a:extLst>
                <a:ext uri="{FF2B5EF4-FFF2-40B4-BE49-F238E27FC236}">
                  <a16:creationId xmlns:a16="http://schemas.microsoft.com/office/drawing/2014/main" id="{31AE1B27-578E-834D-BC62-8931FA9EE296}"/>
                </a:ext>
              </a:extLst>
            </p:cNvPr>
            <p:cNvSpPr/>
            <p:nvPr/>
          </p:nvSpPr>
          <p:spPr>
            <a:xfrm>
              <a:off x="3172751" y="4669014"/>
              <a:ext cx="1602769" cy="44178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向右箭號 10">
              <a:extLst>
                <a:ext uri="{FF2B5EF4-FFF2-40B4-BE49-F238E27FC236}">
                  <a16:creationId xmlns:a16="http://schemas.microsoft.com/office/drawing/2014/main" id="{98DE83CD-5BD2-0448-AD15-A8A8AE7CBEB0}"/>
                </a:ext>
              </a:extLst>
            </p:cNvPr>
            <p:cNvSpPr/>
            <p:nvPr/>
          </p:nvSpPr>
          <p:spPr>
            <a:xfrm>
              <a:off x="7529244" y="2753474"/>
              <a:ext cx="893852" cy="441789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向右箭號 11">
              <a:extLst>
                <a:ext uri="{FF2B5EF4-FFF2-40B4-BE49-F238E27FC236}">
                  <a16:creationId xmlns:a16="http://schemas.microsoft.com/office/drawing/2014/main" id="{F8D3A8E2-05E4-3247-A356-0920AB227828}"/>
                </a:ext>
              </a:extLst>
            </p:cNvPr>
            <p:cNvSpPr/>
            <p:nvPr/>
          </p:nvSpPr>
          <p:spPr>
            <a:xfrm>
              <a:off x="6592085" y="4669014"/>
              <a:ext cx="1602769" cy="44178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15B80053-2806-A044-9A1B-DCBE6BACE571}"/>
              </a:ext>
            </a:extLst>
          </p:cNvPr>
          <p:cNvSpPr txBox="1"/>
          <p:nvPr/>
        </p:nvSpPr>
        <p:spPr>
          <a:xfrm>
            <a:off x="838200" y="5192189"/>
            <a:ext cx="58314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TW" sz="2000" b="1" dirty="0">
                <a:solidFill>
                  <a:srgbClr val="FF0000"/>
                </a:solidFill>
              </a:rPr>
              <a:t>Develop predictive models that could: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b="1" dirty="0">
                <a:solidFill>
                  <a:srgbClr val="FF0000"/>
                </a:solidFill>
              </a:rPr>
              <a:t>Assist the medical professionals to evaluate fall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b="1" dirty="0">
                <a:solidFill>
                  <a:srgbClr val="FF0000"/>
                </a:solidFill>
              </a:rPr>
              <a:t>Alleviate the burden of the medical professionals 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BC783B-01D6-1F4E-8A06-7C2FCD7B0804}"/>
              </a:ext>
            </a:extLst>
          </p:cNvPr>
          <p:cNvSpPr/>
          <p:nvPr/>
        </p:nvSpPr>
        <p:spPr>
          <a:xfrm>
            <a:off x="1237059" y="1932625"/>
            <a:ext cx="1503395" cy="13255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SFBBS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F664789-5DA9-0749-86A4-9AA21CAA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D0B3-895A-FD40-B1B0-636F7A15A1F1}" type="datetime1">
              <a:rPr lang="zh-TW" altLang="en-US" smtClean="0"/>
              <a:t>2023/8/25</a:t>
            </a:fld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F89AF-B032-7D48-9BF2-B31A64AF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F10B-4071-4370-A3B2-E45D8569418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63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111719</TotalTime>
  <Words>1255</Words>
  <Application>Microsoft Macintosh PowerPoint</Application>
  <PresentationFormat>寬螢幕</PresentationFormat>
  <Paragraphs>253</Paragraphs>
  <Slides>29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微軟正黑體</vt:lpstr>
      <vt:lpstr>ArialMT</vt:lpstr>
      <vt:lpstr>Times</vt:lpstr>
      <vt:lpstr>Arial</vt:lpstr>
      <vt:lpstr>Calibri</vt:lpstr>
      <vt:lpstr>Calibri Light</vt:lpstr>
      <vt:lpstr>Cambria Math</vt:lpstr>
      <vt:lpstr>Wingdings</vt:lpstr>
      <vt:lpstr>Office 佈景主題</vt:lpstr>
      <vt:lpstr>Using Bi-directional Long Short-Term Memory Recurrent Neural Network (Bi-LSTM RNN) to predict Elderly fall</vt:lpstr>
      <vt:lpstr>Outline</vt:lpstr>
      <vt:lpstr>Background and Objectives</vt:lpstr>
      <vt:lpstr>Background</vt:lpstr>
      <vt:lpstr>How do we collect the fall data?</vt:lpstr>
      <vt:lpstr>The sensor system</vt:lpstr>
      <vt:lpstr>Fall Risk Assessment1 – SFBBS </vt:lpstr>
      <vt:lpstr>Fall Risk Assessment2 – TUG test</vt:lpstr>
      <vt:lpstr>Objective</vt:lpstr>
      <vt:lpstr>Data Description</vt:lpstr>
      <vt:lpstr>Experiment Framework</vt:lpstr>
      <vt:lpstr>PowerPoint 簡報</vt:lpstr>
      <vt:lpstr>The Feng-Yuan Hospital dataset</vt:lpstr>
      <vt:lpstr>Acceleration Signal</vt:lpstr>
      <vt:lpstr>Modeling</vt:lpstr>
      <vt:lpstr>Pure data-driven model</vt:lpstr>
      <vt:lpstr>Pure data-driven model</vt:lpstr>
      <vt:lpstr>Sampling points</vt:lpstr>
      <vt:lpstr>Truncation</vt:lpstr>
      <vt:lpstr>Zero-Padding</vt:lpstr>
      <vt:lpstr>RNN</vt:lpstr>
      <vt:lpstr>Preliminary Results</vt:lpstr>
      <vt:lpstr>Preliminary results</vt:lpstr>
      <vt:lpstr>Future Works</vt:lpstr>
      <vt:lpstr>Interpretable Feature based</vt:lpstr>
      <vt:lpstr>Acknowledgement</vt:lpstr>
      <vt:lpstr>References</vt:lpstr>
      <vt:lpstr>PowerPoint 簡報</vt:lpstr>
      <vt:lpstr>To-do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Bi-weekly Meeting</dc:title>
  <dc:creator>MAN-CHEN CHEN</dc:creator>
  <cp:lastModifiedBy>Chen, Tai-Jung</cp:lastModifiedBy>
  <cp:revision>3778</cp:revision>
  <dcterms:created xsi:type="dcterms:W3CDTF">2021-02-25T14:28:43Z</dcterms:created>
  <dcterms:modified xsi:type="dcterms:W3CDTF">2023-08-25T20:08:00Z</dcterms:modified>
</cp:coreProperties>
</file>